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Montserrat"/>
      <p:regular r:id="rId66"/>
      <p:bold r:id="rId67"/>
      <p:italic r:id="rId68"/>
      <p:boldItalic r:id="rId69"/>
    </p:embeddedFont>
    <p:embeddedFont>
      <p:font typeface="Lato"/>
      <p:regular r:id="rId70"/>
      <p:bold r:id="rId71"/>
      <p:italic r:id="rId72"/>
      <p:boldItalic r:id="rId73"/>
    </p:embeddedFont>
    <p:embeddedFont>
      <p:font typeface="Helvetica Neue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Italic.fntdata"/><Relationship Id="rId72" Type="http://schemas.openxmlformats.org/officeDocument/2006/relationships/font" Target="fonts/Lato-italic.fntdata"/><Relationship Id="rId31" Type="http://schemas.openxmlformats.org/officeDocument/2006/relationships/slide" Target="slides/slide26.xml"/><Relationship Id="rId75" Type="http://schemas.openxmlformats.org/officeDocument/2006/relationships/font" Target="fonts/HelveticaNeue-bold.fntdata"/><Relationship Id="rId30" Type="http://schemas.openxmlformats.org/officeDocument/2006/relationships/slide" Target="slides/slide25.xml"/><Relationship Id="rId74" Type="http://schemas.openxmlformats.org/officeDocument/2006/relationships/font" Target="fonts/HelveticaNeue-regular.fntdata"/><Relationship Id="rId33" Type="http://schemas.openxmlformats.org/officeDocument/2006/relationships/slide" Target="slides/slide28.xml"/><Relationship Id="rId77" Type="http://schemas.openxmlformats.org/officeDocument/2006/relationships/font" Target="fonts/HelveticaNeue-boldItalic.fntdata"/><Relationship Id="rId32" Type="http://schemas.openxmlformats.org/officeDocument/2006/relationships/slide" Target="slides/slide27.xml"/><Relationship Id="rId76" Type="http://schemas.openxmlformats.org/officeDocument/2006/relationships/font" Target="fonts/HelveticaNeue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bold.fntdata"/><Relationship Id="rId70" Type="http://schemas.openxmlformats.org/officeDocument/2006/relationships/font" Target="fonts/La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67fb4d206_6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167fb4d206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7fb4d206_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167fb4d206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6872bc8b8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116872bc8b8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872bc8b8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6872bc8b8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872bc8b8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16872bc8b8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6872bc8b8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16872bc8b8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6872bc8b8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6872bc8b8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6872bc8b8_7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6872bc8b8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7ea4879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7ea4879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872bc8b8_7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16872bc8b8_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67fb4d206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167fb4d206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Usually, we would walk you through the Dev Board for blinking LEDs, PWM signals etc but being virtual makes that extremely difficult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7fb4d206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67fb4d206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67fb4d206_1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167fb4d206_1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7e19559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17e19559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7e19559c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17e19559c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7e19559c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17e19559c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7fb4d206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7fb4d206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67fb4d206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1167fb4d206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67fb4d206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167fb4d206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67fb4d206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167fb4d206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67fb4d206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167fb4d206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67fb4d20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67fb4d20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67fb4d206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167fb4d206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f632ac8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0f632ac8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6872bc8b8_16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6872bc8b8_16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167fb4d206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167fb4d206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167fb4d206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167fb4d206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67fb4d206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167fb4d206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67fb4d206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g1167fb4d206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7ea4879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7ea4879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6872bc8b8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6872bc8b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67fb4d206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1167fb4d206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f632ac8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10f632ac8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67fb4d206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67fb4d206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6872bc8b8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6872bc8b8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6872bc8b8_2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16872bc8b8_2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67fb4d206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167fb4d206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67fb4d206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167fb4d206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67fb4d206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1167fb4d206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67fb4d206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1167fb4d206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7ea487929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g117ea48792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67fb4d206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1167fb4d206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67fb4d206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g1167fb4d206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67fb4d206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1167fb4d206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67fb4d206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1167fb4d206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67fb4d206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1167fb4d206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67fb4d20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67fb4d20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6872bc8b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6872bc8b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16872bc8b8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16872bc8b8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67fb4d206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67fb4d206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67fb4d206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67fb4d206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67fb4d206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67fb4d206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167fb4d206_1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167fb4d206_1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67fb4d206_16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67fb4d206_1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6872bc8b8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16872bc8b8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167fb4d206_16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167fb4d206_16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67fb4d206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1167fb4d206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6872bc8b8_2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16872bc8b8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67fb4d206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167fb4d206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6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BFBFB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-5400000">
            <a:off x="9730" y="-9086"/>
            <a:ext cx="5134250" cy="5153700"/>
          </a:xfrm>
          <a:prstGeom prst="diagStripe">
            <a:avLst>
              <a:gd fmla="val 5000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-5400000">
            <a:off x="7344" y="1134921"/>
            <a:ext cx="3982212" cy="3996900"/>
          </a:xfrm>
          <a:prstGeom prst="diagStripe">
            <a:avLst>
              <a:gd fmla="val 58774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>
            <a:off x="5846" y="-3739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652821" y="588326"/>
            <a:ext cx="2300100" cy="2291400"/>
          </a:xfrm>
          <a:prstGeom prst="diagStripe">
            <a:avLst>
              <a:gd fmla="val 50000" name="adj"/>
            </a:avLst>
          </a:prstGeom>
          <a:solidFill>
            <a:srgbClr val="E22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BFBFB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297500" y="1095325"/>
            <a:ext cx="6042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Helvetica Neue"/>
              <a:buChar char="●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5750" lvl="1" marL="9144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900"/>
              <a:buFont typeface="Helvetica Neue"/>
              <a:buChar char="○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57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Helvetica Neue"/>
              <a:buChar char="■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Helvetica Neue"/>
              <a:buChar char="●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57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Helvetica Neue"/>
              <a:buChar char="○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Helvetica Neue"/>
              <a:buChar char="■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857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Helvetica Neue"/>
              <a:buChar char="●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857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Helvetica Neue"/>
              <a:buChar char="○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857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Helvetica Neue"/>
              <a:buChar char="■"/>
              <a:defRPr sz="9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616" t="0"/>
          <a:stretch/>
        </p:blipFill>
        <p:spPr>
          <a:xfrm rot="10800000">
            <a:off x="0" y="-12"/>
            <a:ext cx="914399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616" t="0"/>
          <a:stretch/>
        </p:blipFill>
        <p:spPr>
          <a:xfrm>
            <a:off x="0" y="4749900"/>
            <a:ext cx="914399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6" y="4772036"/>
            <a:ext cx="219128" cy="2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BFBFB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5400000">
            <a:off x="4408200" y="-1800"/>
            <a:ext cx="4734000" cy="4737600"/>
          </a:xfrm>
          <a:prstGeom prst="diagStripe">
            <a:avLst>
              <a:gd fmla="val 49469" name="adj"/>
            </a:avLst>
          </a:prstGeom>
          <a:solidFill>
            <a:schemeClr val="lt1">
              <a:alpha val="3137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5400000">
            <a:off x="4841125" y="5700"/>
            <a:ext cx="4298100" cy="4286700"/>
          </a:xfrm>
          <a:prstGeom prst="diagStripe">
            <a:avLst>
              <a:gd fmla="val 0" name="adj"/>
            </a:avLst>
          </a:prstGeom>
          <a:solidFill>
            <a:schemeClr val="lt1">
              <a:alpha val="3137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 rot="-5400000">
            <a:off x="5618399" y="123646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5849857" y="1443956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 rot="-5400000">
            <a:off x="5987081" y="24694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 flipH="1">
            <a:off x="6222115" y="267695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-5400000">
            <a:off x="6675341" y="186201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6908099" y="2069505"/>
            <a:ext cx="808800" cy="808800"/>
          </a:xfrm>
          <a:prstGeom prst="diagStripe">
            <a:avLst>
              <a:gd fmla="val 50000" name="adj"/>
            </a:avLst>
          </a:prstGeom>
          <a:solidFill>
            <a:srgbClr val="E2222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 rot="-5400000">
            <a:off x="6861141" y="247781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 flipH="1">
            <a:off x="7965266" y="269296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 flipH="1">
            <a:off x="8145082" y="330875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 rot="-5400000">
            <a:off x="7047599" y="309501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/>
          <p:nvPr/>
        </p:nvSpPr>
        <p:spPr>
          <a:xfrm flipH="1">
            <a:off x="7276649" y="3302502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 rot="-5400000">
            <a:off x="7227414" y="3710807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 flipH="1">
            <a:off x="7462448" y="3918294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-5400000">
            <a:off x="8102491" y="371847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flipH="1">
            <a:off x="8334533" y="392596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-5400000">
            <a:off x="8288290" y="433426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5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BFBFB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 rot="5400000">
            <a:off x="4407900" y="-1500"/>
            <a:ext cx="4734600" cy="4737600"/>
          </a:xfrm>
          <a:prstGeom prst="diagStripe">
            <a:avLst>
              <a:gd fmla="val 49469" name="adj"/>
            </a:avLst>
          </a:prstGeom>
          <a:solidFill>
            <a:schemeClr val="lt1">
              <a:alpha val="31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5"/>
          <p:cNvSpPr/>
          <p:nvPr/>
        </p:nvSpPr>
        <p:spPr>
          <a:xfrm rot="5400000">
            <a:off x="4840825" y="6000"/>
            <a:ext cx="4298700" cy="4286700"/>
          </a:xfrm>
          <a:prstGeom prst="diagStripe">
            <a:avLst>
              <a:gd fmla="val 0" name="adj"/>
            </a:avLst>
          </a:prstGeom>
          <a:solidFill>
            <a:schemeClr val="lt1">
              <a:alpha val="31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"/>
          <p:cNvSpPr/>
          <p:nvPr/>
        </p:nvSpPr>
        <p:spPr>
          <a:xfrm rot="-5400000">
            <a:off x="5618399" y="1236641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/>
          <p:nvPr/>
        </p:nvSpPr>
        <p:spPr>
          <a:xfrm flipH="1">
            <a:off x="5849857" y="144407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5"/>
          <p:cNvSpPr/>
          <p:nvPr/>
        </p:nvSpPr>
        <p:spPr>
          <a:xfrm rot="-5400000">
            <a:off x="5987081" y="2469743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 flipH="1">
            <a:off x="6222115" y="2677179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 rot="-5400000">
            <a:off x="6675341" y="1862244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 flipH="1">
            <a:off x="6908099" y="206968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 rot="-5400000">
            <a:off x="6861141" y="2478088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 flipH="1">
            <a:off x="7965266" y="2693191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 flipH="1">
            <a:off x="8145082" y="3309036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/>
          <p:nvPr/>
        </p:nvSpPr>
        <p:spPr>
          <a:xfrm rot="-5400000">
            <a:off x="7047599" y="309534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"/>
          <p:cNvSpPr/>
          <p:nvPr/>
        </p:nvSpPr>
        <p:spPr>
          <a:xfrm flipH="1">
            <a:off x="7276649" y="3302781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 rot="-5400000">
            <a:off x="7227414" y="3711189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 flipH="1">
            <a:off x="7462448" y="3918625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/>
          <p:nvPr/>
        </p:nvSpPr>
        <p:spPr>
          <a:xfrm rot="-5400000">
            <a:off x="8102491" y="3718856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"/>
          <p:cNvSpPr/>
          <p:nvPr/>
        </p:nvSpPr>
        <p:spPr>
          <a:xfrm flipH="1">
            <a:off x="8334533" y="3926292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"/>
          <p:cNvSpPr/>
          <p:nvPr/>
        </p:nvSpPr>
        <p:spPr>
          <a:xfrm rot="-5400000">
            <a:off x="8288290" y="4334700"/>
            <a:ext cx="808800" cy="808800"/>
          </a:xfrm>
          <a:prstGeom prst="diagStripe">
            <a:avLst>
              <a:gd fmla="val 50000" name="adj"/>
            </a:avLst>
          </a:prstGeom>
          <a:solidFill>
            <a:schemeClr val="lt1">
              <a:alpha val="70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3.xml"/><Relationship Id="rId11" Type="http://schemas.openxmlformats.org/officeDocument/2006/relationships/slide" Target="/ppt/slides/slide56.xml"/><Relationship Id="rId10" Type="http://schemas.openxmlformats.org/officeDocument/2006/relationships/slide" Target="/ppt/slides/slide52.xml"/><Relationship Id="rId9" Type="http://schemas.openxmlformats.org/officeDocument/2006/relationships/slide" Target="/ppt/slides/slide43.xml"/><Relationship Id="rId5" Type="http://schemas.openxmlformats.org/officeDocument/2006/relationships/slide" Target="/ppt/slides/slide20.xml"/><Relationship Id="rId6" Type="http://schemas.openxmlformats.org/officeDocument/2006/relationships/slide" Target="/ppt/slides/slide25.xml"/><Relationship Id="rId7" Type="http://schemas.openxmlformats.org/officeDocument/2006/relationships/slide" Target="/ppt/slides/slide33.xml"/><Relationship Id="rId8" Type="http://schemas.openxmlformats.org/officeDocument/2006/relationships/slide" Target="/ppt/slides/slide4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jp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7.png"/><Relationship Id="rId8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Relationship Id="rId4" Type="http://schemas.openxmlformats.org/officeDocument/2006/relationships/image" Target="../media/image51.jpg"/><Relationship Id="rId5" Type="http://schemas.openxmlformats.org/officeDocument/2006/relationships/image" Target="../media/image49.jpg"/><Relationship Id="rId6" Type="http://schemas.openxmlformats.org/officeDocument/2006/relationships/image" Target="../media/image48.jpg"/><Relationship Id="rId7" Type="http://schemas.openxmlformats.org/officeDocument/2006/relationships/image" Target="../media/image52.jpg"/><Relationship Id="rId8" Type="http://schemas.openxmlformats.org/officeDocument/2006/relationships/image" Target="../media/image58.jp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3" Type="http://schemas.openxmlformats.org/officeDocument/2006/relationships/image" Target="../media/image64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5" Type="http://schemas.openxmlformats.org/officeDocument/2006/relationships/image" Target="../media/image67.png"/><Relationship Id="rId14" Type="http://schemas.openxmlformats.org/officeDocument/2006/relationships/image" Target="../media/image65.png"/><Relationship Id="rId17" Type="http://schemas.openxmlformats.org/officeDocument/2006/relationships/image" Target="../media/image68.png"/><Relationship Id="rId16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png"/><Relationship Id="rId4" Type="http://schemas.openxmlformats.org/officeDocument/2006/relationships/image" Target="../media/image85.png"/><Relationship Id="rId5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jpg"/><Relationship Id="rId4" Type="http://schemas.openxmlformats.org/officeDocument/2006/relationships/image" Target="../media/image80.jpg"/><Relationship Id="rId5" Type="http://schemas.openxmlformats.org/officeDocument/2006/relationships/image" Target="../media/image79.jpg"/><Relationship Id="rId6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4.jpg"/><Relationship Id="rId4" Type="http://schemas.openxmlformats.org/officeDocument/2006/relationships/image" Target="../media/image95.jpg"/><Relationship Id="rId5" Type="http://schemas.openxmlformats.org/officeDocument/2006/relationships/image" Target="../media/image98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idx="1" type="subTitle"/>
          </p:nvPr>
        </p:nvSpPr>
        <p:spPr>
          <a:xfrm>
            <a:off x="5005650" y="38581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Midterm Presentation</a:t>
            </a:r>
            <a:endParaRPr b="1"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Triton Robotics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University of California, San Diego</a:t>
            </a:r>
            <a:endParaRPr b="1"/>
          </a:p>
        </p:txBody>
      </p:sp>
      <p:pic>
        <p:nvPicPr>
          <p:cNvPr id="72" name="Google Shape;72;p6"/>
          <p:cNvPicPr preferRelativeResize="0"/>
          <p:nvPr/>
        </p:nvPicPr>
        <p:blipFill rotWithShape="1">
          <a:blip r:embed="rId3">
            <a:alphaModFix/>
          </a:blip>
          <a:srcRect b="31617" l="0" r="0" t="30589"/>
          <a:stretch/>
        </p:blipFill>
        <p:spPr>
          <a:xfrm>
            <a:off x="0" y="1573350"/>
            <a:ext cx="9144000" cy="194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Physical Model </a:t>
            </a:r>
            <a:r>
              <a:rPr lang="en"/>
              <a:t>Showcase</a:t>
            </a:r>
            <a:endParaRPr/>
          </a:p>
        </p:txBody>
      </p:sp>
      <p:sp>
        <p:nvSpPr>
          <p:cNvPr id="135" name="Google Shape;135;p15"/>
          <p:cNvSpPr txBox="1"/>
          <p:nvPr/>
        </p:nvSpPr>
        <p:spPr>
          <a:xfrm>
            <a:off x="198000" y="4081275"/>
            <a:ext cx="22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Robot without Turret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2767175" y="4081275"/>
            <a:ext cx="24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Full Robot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6154829" y="4081275"/>
            <a:ext cx="22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Full Robot Online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 b="8272" l="16026" r="14625" t="7488"/>
          <a:stretch/>
        </p:blipFill>
        <p:spPr>
          <a:xfrm>
            <a:off x="2528125" y="1313250"/>
            <a:ext cx="2949192" cy="268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00" y="1313250"/>
            <a:ext cx="2015136" cy="268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826" y="1313250"/>
            <a:ext cx="3154116" cy="26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Referee System Showcase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242238" y="2571750"/>
            <a:ext cx="22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 armor plates + 1 HP Bar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401751" y="2571725"/>
            <a:ext cx="26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17mm Speed Monitor + VTM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5415179" y="2571725"/>
            <a:ext cx="6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524558" y="4545525"/>
            <a:ext cx="2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Main Control Module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3120967" y="4545525"/>
            <a:ext cx="22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PMM + SuperCap Module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0" y="998175"/>
            <a:ext cx="2222100" cy="162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 rotWithShape="1">
          <a:blip r:embed="rId4">
            <a:alphaModFix/>
          </a:blip>
          <a:srcRect b="0" l="56638" r="0" t="32487"/>
          <a:stretch/>
        </p:blipFill>
        <p:spPr>
          <a:xfrm>
            <a:off x="2871125" y="998175"/>
            <a:ext cx="1532361" cy="1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4">
            <a:alphaModFix/>
          </a:blip>
          <a:srcRect b="10807" l="6417" r="63039" t="49618"/>
          <a:stretch/>
        </p:blipFill>
        <p:spPr>
          <a:xfrm>
            <a:off x="4810238" y="998175"/>
            <a:ext cx="1841382" cy="16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42628" l="50488" r="19651" t="34569"/>
          <a:stretch/>
        </p:blipFill>
        <p:spPr>
          <a:xfrm>
            <a:off x="400025" y="3067613"/>
            <a:ext cx="2471100" cy="138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7800" y="3037911"/>
            <a:ext cx="1748446" cy="14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673" y="3037900"/>
            <a:ext cx="2039393" cy="14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6212616" y="4449850"/>
            <a:ext cx="6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RFID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1150" y="998186"/>
            <a:ext cx="2039400" cy="144581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6971152" y="2571750"/>
            <a:ext cx="20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Fluorescent LED Driver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Wiring Diagram Showcase</a:t>
            </a: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875" y="1081175"/>
            <a:ext cx="5132499" cy="36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Hero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Chassis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Chassis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Easy access to internals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Experimental suspension design for versatile movement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Store 45 42mm rounds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Wiring and electronic mount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Reduce size/weight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Suspension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950" y="1076175"/>
            <a:ext cx="4107482" cy="35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Gimbal/ Serializer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Gimbal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Shoots 42 mm rounds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Bottom feed ammos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Add secondary 17mm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turret above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Reduce friction/ increase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strength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of serializer (use different material)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/>
          </a:blip>
          <a:srcRect b="16728" l="14208" r="5152" t="19642"/>
          <a:stretch/>
        </p:blipFill>
        <p:spPr>
          <a:xfrm>
            <a:off x="5474600" y="921475"/>
            <a:ext cx="3516825" cy="22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 rotWithShape="1">
          <a:blip r:embed="rId4">
            <a:alphaModFix/>
          </a:blip>
          <a:srcRect b="0" l="10088" r="12307" t="6559"/>
          <a:stretch/>
        </p:blipFill>
        <p:spPr>
          <a:xfrm>
            <a:off x="5405850" y="2995775"/>
            <a:ext cx="2176549" cy="15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b="8810" l="18994" r="4693" t="19499"/>
          <a:stretch/>
        </p:blipFill>
        <p:spPr>
          <a:xfrm>
            <a:off x="5197350" y="2037387"/>
            <a:ext cx="3797724" cy="230973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1272900" y="1307850"/>
            <a:ext cx="659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754x694.5x522.78 LWH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8950"/>
            <a:ext cx="2436075" cy="301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9075" y="1798950"/>
            <a:ext cx="2678275" cy="28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 b="45958" l="3603" r="83054" t="43027"/>
          <a:stretch/>
        </p:blipFill>
        <p:spPr>
          <a:xfrm>
            <a:off x="4963600" y="2877963"/>
            <a:ext cx="545376" cy="2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 Prototype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14719" r="0" t="0"/>
          <a:stretch/>
        </p:blipFill>
        <p:spPr>
          <a:xfrm>
            <a:off x="5946825" y="1724463"/>
            <a:ext cx="3117525" cy="257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301" y="1443787"/>
            <a:ext cx="3117524" cy="25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 rotWithShape="1">
          <a:blip r:embed="rId5">
            <a:alphaModFix/>
          </a:blip>
          <a:srcRect b="8164" l="12133" r="21052" t="0"/>
          <a:stretch/>
        </p:blipFill>
        <p:spPr>
          <a:xfrm>
            <a:off x="-2" y="2311325"/>
            <a:ext cx="2931974" cy="22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052550" y="387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 Referee System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9318" l="4467" r="33393" t="23104"/>
          <a:stretch/>
        </p:blipFill>
        <p:spPr>
          <a:xfrm>
            <a:off x="2636170" y="992250"/>
            <a:ext cx="2638504" cy="161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4">
            <a:alphaModFix/>
          </a:blip>
          <a:srcRect b="0" l="29816" r="16767" t="0"/>
          <a:stretch/>
        </p:blipFill>
        <p:spPr>
          <a:xfrm>
            <a:off x="7623800" y="2146075"/>
            <a:ext cx="1189650" cy="16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5">
            <a:alphaModFix/>
          </a:blip>
          <a:srcRect b="8164" l="12133" r="21052" t="0"/>
          <a:stretch/>
        </p:blipFill>
        <p:spPr>
          <a:xfrm>
            <a:off x="227274" y="1054775"/>
            <a:ext cx="1900775" cy="14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286513" y="4088725"/>
            <a:ext cx="178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 Large Armor Modules &amp; Light Indicator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5274678" y="2717575"/>
            <a:ext cx="222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42mm Speed Monitor &amp; Transmitter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2756275" y="2630550"/>
            <a:ext cx="21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Main Control Module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7450025" y="3783075"/>
            <a:ext cx="153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Positioning System mount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 rotWithShape="1">
          <a:blip r:embed="rId6">
            <a:alphaModFix/>
          </a:blip>
          <a:srcRect b="42527" l="44143" r="18860" t="23422"/>
          <a:stretch/>
        </p:blipFill>
        <p:spPr>
          <a:xfrm>
            <a:off x="2334313" y="3089675"/>
            <a:ext cx="2638501" cy="136531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/>
        </p:nvSpPr>
        <p:spPr>
          <a:xfrm>
            <a:off x="2486350" y="4513925"/>
            <a:ext cx="13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RFID Module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6635" y="936075"/>
            <a:ext cx="1782300" cy="17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8700" y="3246150"/>
            <a:ext cx="1285875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4897375" y="4304275"/>
            <a:ext cx="28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Power Management Module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399" y="2630547"/>
            <a:ext cx="2049944" cy="14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Wiring Diagram</a:t>
            </a:r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051" y="955925"/>
            <a:ext cx="5064150" cy="3760575"/>
          </a:xfrm>
          <a:prstGeom prst="rect">
            <a:avLst/>
          </a:prstGeom>
          <a:noFill/>
          <a:ln cap="flat" cmpd="sng" w="9525">
            <a:solidFill>
              <a:srgbClr val="FBFB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" name="Google Shape;228;p24"/>
          <p:cNvSpPr/>
          <p:nvPr/>
        </p:nvSpPr>
        <p:spPr>
          <a:xfrm>
            <a:off x="5039575" y="955925"/>
            <a:ext cx="640200" cy="1587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rgbClr val="FBFB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4"/>
          <p:cNvSpPr txBox="1"/>
          <p:nvPr/>
        </p:nvSpPr>
        <p:spPr>
          <a:xfrm>
            <a:off x="5085300" y="850625"/>
            <a:ext cx="122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mpact"/>
                <a:ea typeface="Impact"/>
                <a:cs typeface="Impact"/>
                <a:sym typeface="Impact"/>
              </a:rPr>
              <a:t>Hero</a:t>
            </a:r>
            <a:endParaRPr b="1" sz="1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/>
          <p:nvPr>
            <p:ph type="title"/>
          </p:nvPr>
        </p:nvSpPr>
        <p:spPr>
          <a:xfrm>
            <a:off x="1052550" y="3851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498725" y="1241875"/>
            <a:ext cx="6042300" cy="3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Infantry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Hero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Sentry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Engineer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7"/>
              </a:rPr>
              <a:t>Drone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8"/>
              </a:rPr>
              <a:t>Dart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9"/>
              </a:rPr>
              <a:t>Embedded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10"/>
              </a:rPr>
              <a:t>Computer Vision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b="1"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11"/>
              </a:rPr>
              <a:t>SuperCapacitor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Sentry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-Chassis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Chassis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Smooth movement along rail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Easy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access to electronics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Easy attachment/detachment from rail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Side rollers need to be adjustable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250" y="962125"/>
            <a:ext cx="4361251" cy="348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-Turret</a:t>
            </a:r>
            <a:endParaRPr/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Chassis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Dual Barrel Shooting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Compact lightweight design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Full 500 ammo capacity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Eliminate Indexer jamming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Ammo storage accessibility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150" y="740975"/>
            <a:ext cx="4914125" cy="39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-Sentry</a:t>
            </a:r>
            <a:endParaRPr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Chassis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Fits all sizing requirements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Fast and agile movement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Integration of slip ring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○"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300" y="1127500"/>
            <a:ext cx="4361252" cy="34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Referee System Showcase</a:t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151063" y="3799650"/>
            <a:ext cx="22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Power Management Module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3367063" y="3830275"/>
            <a:ext cx="247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17mm Speed Monitor Module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6280472" y="3830275"/>
            <a:ext cx="186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Main Control Module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24371" r="32939" t="60750"/>
          <a:stretch/>
        </p:blipFill>
        <p:spPr>
          <a:xfrm>
            <a:off x="2868782" y="1420475"/>
            <a:ext cx="2969390" cy="21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 rotWithShape="1">
          <a:blip r:embed="rId3">
            <a:alphaModFix/>
          </a:blip>
          <a:srcRect b="42012" l="60736" r="7842" t="18188"/>
          <a:stretch/>
        </p:blipFill>
        <p:spPr>
          <a:xfrm>
            <a:off x="447701" y="1231163"/>
            <a:ext cx="2471101" cy="250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4">
            <a:alphaModFix/>
          </a:blip>
          <a:srcRect b="24739" l="33769" r="27887" t="17993"/>
          <a:stretch/>
        </p:blipFill>
        <p:spPr>
          <a:xfrm>
            <a:off x="6113475" y="1420475"/>
            <a:ext cx="2740823" cy="230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Engineer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Chassis</a:t>
            </a:r>
            <a:endParaRPr/>
          </a:p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Chassis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Relatively stable under violent crash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Easy Access of wiring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Roller on corners of chassis to prevent stuck in arena corners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Side bars of suspension module are too low that may get stuck on bumpy road.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 b="7915" l="7199" r="7191" t="17762"/>
          <a:stretch/>
        </p:blipFill>
        <p:spPr>
          <a:xfrm>
            <a:off x="5292375" y="1580100"/>
            <a:ext cx="3359275" cy="22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Lifting Mechanism</a:t>
            </a:r>
            <a:endParaRPr/>
          </a:p>
        </p:txBody>
      </p:sp>
      <p:sp>
        <p:nvSpPr>
          <p:cNvPr id="284" name="Google Shape;284;p32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Lifting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Mechanism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Can move 200mm vertically which covers the needs in competition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More connections between the 4 vertical modules to improve stability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Add mobility in horizontal direction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 rotWithShape="1">
          <a:blip r:embed="rId3">
            <a:alphaModFix/>
          </a:blip>
          <a:srcRect b="1620" l="13532" r="16639" t="8829"/>
          <a:stretch/>
        </p:blipFill>
        <p:spPr>
          <a:xfrm>
            <a:off x="5134200" y="983425"/>
            <a:ext cx="3359327" cy="344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Rescue Mechanism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(not tested)</a:t>
            </a:r>
            <a:endParaRPr/>
          </a:p>
        </p:txBody>
      </p:sp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379050" y="1497925"/>
            <a:ext cx="4098900" cy="28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2DMG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Drag protective case of infantry and hero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Use one motor with shaft or pneumatic piston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 b="7110" l="13531" r="38210" t="52442"/>
          <a:stretch/>
        </p:blipFill>
        <p:spPr>
          <a:xfrm>
            <a:off x="4660475" y="1569374"/>
            <a:ext cx="4098900" cy="27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Claw and Mineral Box</a:t>
            </a:r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424150" y="1238575"/>
            <a:ext cx="40989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Claw and Mineral Box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Extend 400mm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Store one mineral in the rear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Adding space between the sides of the claw to have more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tolerance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 for flipping back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Close the grippers tighter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b="1968" l="11606" r="18770" t="5163"/>
          <a:stretch/>
        </p:blipFill>
        <p:spPr>
          <a:xfrm>
            <a:off x="5062100" y="921475"/>
            <a:ext cx="3345884" cy="35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Infantry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Engineer Prototype</a:t>
            </a:r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 rotWithShape="1">
          <a:blip r:embed="rId3">
            <a:alphaModFix/>
          </a:blip>
          <a:srcRect b="4223" l="14190" r="14857" t="4351"/>
          <a:stretch/>
        </p:blipFill>
        <p:spPr>
          <a:xfrm>
            <a:off x="683125" y="1245675"/>
            <a:ext cx="3335250" cy="322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 rotWithShape="1">
          <a:blip r:embed="rId4">
            <a:alphaModFix/>
          </a:blip>
          <a:srcRect b="0" l="0" r="59586" t="0"/>
          <a:stretch/>
        </p:blipFill>
        <p:spPr>
          <a:xfrm>
            <a:off x="4219650" y="1245675"/>
            <a:ext cx="1289970" cy="32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6975" y="1155528"/>
            <a:ext cx="1705137" cy="168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89450" y="1224450"/>
            <a:ext cx="1511025" cy="15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9449" y="2841600"/>
            <a:ext cx="1511025" cy="160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1763" y="2841600"/>
            <a:ext cx="1615553" cy="16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Referee System Showcase</a:t>
            </a:r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b="7915" l="7199" r="7191" t="17762"/>
          <a:stretch/>
        </p:blipFill>
        <p:spPr>
          <a:xfrm>
            <a:off x="462500" y="1032025"/>
            <a:ext cx="2346176" cy="157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/>
        </p:nvSpPr>
        <p:spPr>
          <a:xfrm>
            <a:off x="524525" y="2526675"/>
            <a:ext cx="22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 armor plates + 1 HP Bar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 b="16163" l="0" r="0" t="0"/>
          <a:stretch/>
        </p:blipFill>
        <p:spPr>
          <a:xfrm>
            <a:off x="3398925" y="1032024"/>
            <a:ext cx="2346175" cy="157358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/>
        </p:nvSpPr>
        <p:spPr>
          <a:xfrm>
            <a:off x="3336450" y="2507025"/>
            <a:ext cx="24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Power Management Module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5">
            <a:alphaModFix/>
          </a:blip>
          <a:srcRect b="16163" l="0" r="0" t="0"/>
          <a:stretch/>
        </p:blipFill>
        <p:spPr>
          <a:xfrm>
            <a:off x="6335338" y="1032025"/>
            <a:ext cx="2346175" cy="157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/>
        </p:nvSpPr>
        <p:spPr>
          <a:xfrm>
            <a:off x="7192654" y="2507025"/>
            <a:ext cx="6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RFID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 rotWithShape="1">
          <a:blip r:embed="rId6">
            <a:alphaModFix/>
          </a:blip>
          <a:srcRect b="23720" l="20000" r="0" t="9214"/>
          <a:stretch/>
        </p:blipFill>
        <p:spPr>
          <a:xfrm>
            <a:off x="462488" y="2926875"/>
            <a:ext cx="2346189" cy="157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/>
        </p:nvSpPr>
        <p:spPr>
          <a:xfrm>
            <a:off x="1319840" y="4444025"/>
            <a:ext cx="6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36"/>
          <p:cNvPicPr preferRelativeResize="0"/>
          <p:nvPr/>
        </p:nvPicPr>
        <p:blipFill rotWithShape="1">
          <a:blip r:embed="rId7">
            <a:alphaModFix/>
          </a:blip>
          <a:srcRect b="11351" l="0" r="0" t="4812"/>
          <a:stretch/>
        </p:blipFill>
        <p:spPr>
          <a:xfrm>
            <a:off x="3398913" y="2926875"/>
            <a:ext cx="2346175" cy="1573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/>
          <p:nvPr/>
        </p:nvSpPr>
        <p:spPr>
          <a:xfrm>
            <a:off x="4256252" y="4444025"/>
            <a:ext cx="6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VTM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p36"/>
          <p:cNvPicPr preferRelativeResize="0"/>
          <p:nvPr/>
        </p:nvPicPr>
        <p:blipFill rotWithShape="1">
          <a:blip r:embed="rId8">
            <a:alphaModFix/>
          </a:blip>
          <a:srcRect b="11464" l="2356" r="14386" t="17239"/>
          <a:stretch/>
        </p:blipFill>
        <p:spPr>
          <a:xfrm>
            <a:off x="6335313" y="2909992"/>
            <a:ext cx="2346175" cy="160733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/>
        </p:nvSpPr>
        <p:spPr>
          <a:xfrm>
            <a:off x="6491432" y="4444025"/>
            <a:ext cx="20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Main Control Module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/>
        </p:nvSpPr>
        <p:spPr>
          <a:xfrm>
            <a:off x="3674725" y="3587675"/>
            <a:ext cx="2054400" cy="12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Wire Count Reference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85674" y="2055631"/>
            <a:ext cx="428700" cy="78771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/>
          <p:nvPr/>
        </p:nvSpPr>
        <p:spPr>
          <a:xfrm>
            <a:off x="4724625" y="2518300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M3508 Motor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831902" y="767154"/>
            <a:ext cx="334693" cy="7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712512" y="845117"/>
            <a:ext cx="319325" cy="6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/>
          <p:nvPr/>
        </p:nvSpPr>
        <p:spPr>
          <a:xfrm rot="5400000">
            <a:off x="4843150" y="-87375"/>
            <a:ext cx="1096500" cy="168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5723812" y="370805"/>
            <a:ext cx="319325" cy="6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/>
          <p:nvPr/>
        </p:nvSpPr>
        <p:spPr>
          <a:xfrm>
            <a:off x="6841500" y="151525"/>
            <a:ext cx="1967400" cy="2232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">
            <a:off x="7613588" y="243070"/>
            <a:ext cx="428700" cy="45840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7"/>
          <p:cNvSpPr/>
          <p:nvPr/>
        </p:nvSpPr>
        <p:spPr>
          <a:xfrm>
            <a:off x="6841525" y="2400725"/>
            <a:ext cx="1967400" cy="230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161000" y="1739975"/>
            <a:ext cx="2698500" cy="1609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37"/>
          <p:cNvGrpSpPr/>
          <p:nvPr/>
        </p:nvGrpSpPr>
        <p:grpSpPr>
          <a:xfrm>
            <a:off x="2954925" y="2519213"/>
            <a:ext cx="790800" cy="811850"/>
            <a:chOff x="103600" y="2079638"/>
            <a:chExt cx="790800" cy="811850"/>
          </a:xfrm>
        </p:grpSpPr>
        <p:pic>
          <p:nvPicPr>
            <p:cNvPr id="344" name="Google Shape;344;p37"/>
            <p:cNvPicPr preferRelativeResize="0"/>
            <p:nvPr/>
          </p:nvPicPr>
          <p:blipFill rotWithShape="1">
            <a:blip r:embed="rId7">
              <a:alphaModFix/>
            </a:blip>
            <a:srcRect b="0" l="16513" r="0" t="16114"/>
            <a:stretch/>
          </p:blipFill>
          <p:spPr>
            <a:xfrm>
              <a:off x="194350" y="2250288"/>
              <a:ext cx="609300" cy="64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37"/>
            <p:cNvSpPr txBox="1"/>
            <p:nvPr/>
          </p:nvSpPr>
          <p:spPr>
            <a:xfrm>
              <a:off x="103600" y="2079638"/>
              <a:ext cx="7908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latin typeface="Times New Roman"/>
                  <a:ea typeface="Times New Roman"/>
                  <a:cs typeface="Times New Roman"/>
                  <a:sym typeface="Times New Roman"/>
                </a:rPr>
                <a:t>Main Control Module</a:t>
              </a:r>
              <a:endParaRPr sz="5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346" name="Google Shape;34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350" y="2564738"/>
            <a:ext cx="1441650" cy="72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37"/>
          <p:cNvCxnSpPr/>
          <p:nvPr/>
        </p:nvCxnSpPr>
        <p:spPr>
          <a:xfrm>
            <a:off x="693000" y="3991675"/>
            <a:ext cx="0" cy="272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7"/>
          <p:cNvCxnSpPr/>
          <p:nvPr/>
        </p:nvCxnSpPr>
        <p:spPr>
          <a:xfrm>
            <a:off x="984738" y="3991675"/>
            <a:ext cx="0" cy="272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7"/>
          <p:cNvCxnSpPr/>
          <p:nvPr/>
        </p:nvCxnSpPr>
        <p:spPr>
          <a:xfrm>
            <a:off x="1361063" y="3991675"/>
            <a:ext cx="0" cy="272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7"/>
          <p:cNvCxnSpPr/>
          <p:nvPr/>
        </p:nvCxnSpPr>
        <p:spPr>
          <a:xfrm>
            <a:off x="1659388" y="3991675"/>
            <a:ext cx="0" cy="272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7"/>
          <p:cNvCxnSpPr/>
          <p:nvPr/>
        </p:nvCxnSpPr>
        <p:spPr>
          <a:xfrm>
            <a:off x="2035713" y="3991675"/>
            <a:ext cx="0" cy="272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7"/>
          <p:cNvCxnSpPr/>
          <p:nvPr/>
        </p:nvCxnSpPr>
        <p:spPr>
          <a:xfrm>
            <a:off x="2334050" y="3991675"/>
            <a:ext cx="0" cy="272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 flipH="1" rot="10800000">
            <a:off x="690225" y="4011550"/>
            <a:ext cx="297300" cy="1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7"/>
          <p:cNvCxnSpPr/>
          <p:nvPr/>
        </p:nvCxnSpPr>
        <p:spPr>
          <a:xfrm flipH="1" rot="10800000">
            <a:off x="1361588" y="4011550"/>
            <a:ext cx="297300" cy="1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7"/>
          <p:cNvCxnSpPr/>
          <p:nvPr/>
        </p:nvCxnSpPr>
        <p:spPr>
          <a:xfrm flipH="1" rot="10800000">
            <a:off x="2036238" y="4011550"/>
            <a:ext cx="297300" cy="1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37"/>
          <p:cNvSpPr/>
          <p:nvPr/>
        </p:nvSpPr>
        <p:spPr>
          <a:xfrm>
            <a:off x="633200" y="2623338"/>
            <a:ext cx="37500" cy="2484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/>
          <p:nvPr/>
        </p:nvSpPr>
        <p:spPr>
          <a:xfrm>
            <a:off x="888650" y="2542523"/>
            <a:ext cx="37500" cy="3291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/>
          <p:nvPr/>
        </p:nvSpPr>
        <p:spPr>
          <a:xfrm rot="5400000">
            <a:off x="1273950" y="1993200"/>
            <a:ext cx="36900" cy="12972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/>
          <p:nvPr/>
        </p:nvSpPr>
        <p:spPr>
          <a:xfrm rot="5400000">
            <a:off x="1334600" y="2096575"/>
            <a:ext cx="37500" cy="9294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/>
          <p:nvPr/>
        </p:nvSpPr>
        <p:spPr>
          <a:xfrm>
            <a:off x="2703825" y="3857281"/>
            <a:ext cx="37500" cy="4071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7"/>
          <p:cNvSpPr/>
          <p:nvPr/>
        </p:nvSpPr>
        <p:spPr>
          <a:xfrm>
            <a:off x="291300" y="3719437"/>
            <a:ext cx="37500" cy="5448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/>
          <p:nvPr/>
        </p:nvSpPr>
        <p:spPr>
          <a:xfrm rot="5400000">
            <a:off x="1045400" y="2965375"/>
            <a:ext cx="37500" cy="1545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7"/>
          <p:cNvSpPr/>
          <p:nvPr/>
        </p:nvSpPr>
        <p:spPr>
          <a:xfrm>
            <a:off x="1903488" y="2623375"/>
            <a:ext cx="37500" cy="1266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1799500" y="2542525"/>
            <a:ext cx="37500" cy="12144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/>
          <p:nvPr/>
        </p:nvSpPr>
        <p:spPr>
          <a:xfrm rot="5400000">
            <a:off x="2303625" y="3457075"/>
            <a:ext cx="37500" cy="8379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7"/>
          <p:cNvPicPr preferRelativeResize="0"/>
          <p:nvPr/>
        </p:nvPicPr>
        <p:blipFill rotWithShape="1">
          <a:blip r:embed="rId9">
            <a:alphaModFix/>
          </a:blip>
          <a:srcRect b="15009" l="0" r="0" t="0"/>
          <a:stretch/>
        </p:blipFill>
        <p:spPr>
          <a:xfrm>
            <a:off x="160950" y="4124425"/>
            <a:ext cx="674650" cy="5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9">
            <a:alphaModFix/>
          </a:blip>
          <a:srcRect b="15016" l="0" r="0" t="0"/>
          <a:stretch/>
        </p:blipFill>
        <p:spPr>
          <a:xfrm>
            <a:off x="835600" y="4124425"/>
            <a:ext cx="674650" cy="5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 rotWithShape="1">
          <a:blip r:embed="rId9">
            <a:alphaModFix/>
          </a:blip>
          <a:srcRect b="15016" l="0" r="0" t="0"/>
          <a:stretch/>
        </p:blipFill>
        <p:spPr>
          <a:xfrm>
            <a:off x="1510250" y="4124425"/>
            <a:ext cx="674650" cy="5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 rotWithShape="1">
          <a:blip r:embed="rId9">
            <a:alphaModFix/>
          </a:blip>
          <a:srcRect b="15016" l="0" r="0" t="0"/>
          <a:stretch/>
        </p:blipFill>
        <p:spPr>
          <a:xfrm>
            <a:off x="2184900" y="4124425"/>
            <a:ext cx="674650" cy="54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7"/>
          <p:cNvGrpSpPr/>
          <p:nvPr/>
        </p:nvGrpSpPr>
        <p:grpSpPr>
          <a:xfrm>
            <a:off x="2080888" y="2557113"/>
            <a:ext cx="754250" cy="736050"/>
            <a:chOff x="894400" y="2120375"/>
            <a:chExt cx="754250" cy="736050"/>
          </a:xfrm>
        </p:grpSpPr>
        <p:grpSp>
          <p:nvGrpSpPr>
            <p:cNvPr id="371" name="Google Shape;371;p37"/>
            <p:cNvGrpSpPr/>
            <p:nvPr/>
          </p:nvGrpSpPr>
          <p:grpSpPr>
            <a:xfrm>
              <a:off x="894400" y="2120375"/>
              <a:ext cx="754250" cy="736050"/>
              <a:chOff x="894400" y="2120375"/>
              <a:chExt cx="754250" cy="736050"/>
            </a:xfrm>
          </p:grpSpPr>
          <p:pic>
            <p:nvPicPr>
              <p:cNvPr id="372" name="Google Shape;372;p37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020238" y="2125162"/>
                <a:ext cx="609300" cy="7208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3" name="Google Shape;373;p37"/>
              <p:cNvSpPr/>
              <p:nvPr/>
            </p:nvSpPr>
            <p:spPr>
              <a:xfrm>
                <a:off x="1014700" y="2120375"/>
                <a:ext cx="98100" cy="147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7"/>
              <p:cNvSpPr/>
              <p:nvPr/>
            </p:nvSpPr>
            <p:spPr>
              <a:xfrm>
                <a:off x="1550550" y="2123150"/>
                <a:ext cx="98100" cy="147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7"/>
              <p:cNvSpPr/>
              <p:nvPr/>
            </p:nvSpPr>
            <p:spPr>
              <a:xfrm>
                <a:off x="1209381" y="2709425"/>
                <a:ext cx="148200" cy="147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7"/>
              <p:cNvSpPr/>
              <p:nvPr/>
            </p:nvSpPr>
            <p:spPr>
              <a:xfrm>
                <a:off x="953731" y="2686875"/>
                <a:ext cx="148200" cy="147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7"/>
              <p:cNvSpPr/>
              <p:nvPr/>
            </p:nvSpPr>
            <p:spPr>
              <a:xfrm>
                <a:off x="894400" y="2250300"/>
                <a:ext cx="148200" cy="450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37"/>
            <p:cNvSpPr/>
            <p:nvPr/>
          </p:nvSpPr>
          <p:spPr>
            <a:xfrm>
              <a:off x="1443350" y="2688950"/>
              <a:ext cx="27900" cy="8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1145925" y="2706650"/>
              <a:ext cx="19500" cy="8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1398050" y="2688950"/>
              <a:ext cx="8700" cy="8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1" name="Google Shape;381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6400" y="1767450"/>
            <a:ext cx="1441650" cy="474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3909913" y="2736000"/>
            <a:ext cx="611746" cy="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 txBox="1"/>
          <p:nvPr/>
        </p:nvSpPr>
        <p:spPr>
          <a:xfrm>
            <a:off x="3830538" y="2541038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RFID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37"/>
          <p:cNvSpPr txBox="1"/>
          <p:nvPr/>
        </p:nvSpPr>
        <p:spPr>
          <a:xfrm>
            <a:off x="2062625" y="1731413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PMM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37"/>
          <p:cNvSpPr/>
          <p:nvPr/>
        </p:nvSpPr>
        <p:spPr>
          <a:xfrm rot="5400000">
            <a:off x="2482300" y="1089625"/>
            <a:ext cx="9900" cy="2787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7"/>
          <p:cNvSpPr/>
          <p:nvPr/>
        </p:nvSpPr>
        <p:spPr>
          <a:xfrm>
            <a:off x="1092275" y="2478475"/>
            <a:ext cx="9900" cy="405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7"/>
          <p:cNvSpPr/>
          <p:nvPr/>
        </p:nvSpPr>
        <p:spPr>
          <a:xfrm>
            <a:off x="3871425" y="2488375"/>
            <a:ext cx="9900" cy="485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 rot="5400000">
            <a:off x="3934675" y="2908400"/>
            <a:ext cx="9900" cy="136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37"/>
          <p:cNvGrpSpPr/>
          <p:nvPr/>
        </p:nvGrpSpPr>
        <p:grpSpPr>
          <a:xfrm>
            <a:off x="4754463" y="2894025"/>
            <a:ext cx="1440600" cy="544925"/>
            <a:chOff x="5226825" y="2694350"/>
            <a:chExt cx="1440600" cy="544925"/>
          </a:xfrm>
        </p:grpSpPr>
        <p:pic>
          <p:nvPicPr>
            <p:cNvPr id="390" name="Google Shape;390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226825" y="2694350"/>
              <a:ext cx="1359247" cy="54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p37"/>
            <p:cNvSpPr/>
            <p:nvPr/>
          </p:nvSpPr>
          <p:spPr>
            <a:xfrm>
              <a:off x="6158200" y="3163075"/>
              <a:ext cx="475800" cy="7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6191625" y="2964175"/>
              <a:ext cx="475800" cy="7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7"/>
          <p:cNvSpPr/>
          <p:nvPr/>
        </p:nvSpPr>
        <p:spPr>
          <a:xfrm rot="5400000">
            <a:off x="3458250" y="715800"/>
            <a:ext cx="37500" cy="55734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690225" y="2987204"/>
            <a:ext cx="37500" cy="5292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3328000" y="3173675"/>
            <a:ext cx="37500" cy="26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551750" y="2981600"/>
            <a:ext cx="37500" cy="453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 rot="5400000">
            <a:off x="1943950" y="2013725"/>
            <a:ext cx="37500" cy="2805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45675" y="2884900"/>
            <a:ext cx="297300" cy="508528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7"/>
          <p:cNvSpPr/>
          <p:nvPr/>
        </p:nvSpPr>
        <p:spPr>
          <a:xfrm>
            <a:off x="5609525" y="3305750"/>
            <a:ext cx="37500" cy="1854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6225525" y="3248550"/>
            <a:ext cx="37500" cy="272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7"/>
          <p:cNvSpPr txBox="1"/>
          <p:nvPr/>
        </p:nvSpPr>
        <p:spPr>
          <a:xfrm>
            <a:off x="5079363" y="2730413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Light Indicator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02" name="Google Shape;402;p37"/>
          <p:cNvGrpSpPr/>
          <p:nvPr/>
        </p:nvGrpSpPr>
        <p:grpSpPr>
          <a:xfrm>
            <a:off x="2879225" y="3655525"/>
            <a:ext cx="689000" cy="474575"/>
            <a:chOff x="2921200" y="3578575"/>
            <a:chExt cx="689000" cy="474575"/>
          </a:xfrm>
        </p:grpSpPr>
        <p:pic>
          <p:nvPicPr>
            <p:cNvPr id="403" name="Google Shape;403;p37"/>
            <p:cNvPicPr preferRelativeResize="0"/>
            <p:nvPr/>
          </p:nvPicPr>
          <p:blipFill rotWithShape="1">
            <a:blip r:embed="rId15">
              <a:alphaModFix/>
            </a:blip>
            <a:srcRect b="16081" l="0" r="0" t="1532"/>
            <a:stretch/>
          </p:blipFill>
          <p:spPr>
            <a:xfrm>
              <a:off x="2921200" y="3578575"/>
              <a:ext cx="674650" cy="474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7"/>
            <p:cNvSpPr/>
            <p:nvPr/>
          </p:nvSpPr>
          <p:spPr>
            <a:xfrm>
              <a:off x="3515700" y="3729900"/>
              <a:ext cx="94500" cy="8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/>
        </p:nvSpPr>
        <p:spPr>
          <a:xfrm>
            <a:off x="2793175" y="4015813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Battery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2954925" y="3589188"/>
            <a:ext cx="37500" cy="2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7"/>
          <p:cNvSpPr/>
          <p:nvPr/>
        </p:nvSpPr>
        <p:spPr>
          <a:xfrm>
            <a:off x="2563750" y="3201607"/>
            <a:ext cx="37500" cy="40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7"/>
          <p:cNvSpPr/>
          <p:nvPr/>
        </p:nvSpPr>
        <p:spPr>
          <a:xfrm rot="5400000">
            <a:off x="2759400" y="3389025"/>
            <a:ext cx="37500" cy="4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">
            <a:off x="7607500" y="2477870"/>
            <a:ext cx="428700" cy="458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74623" y="941773"/>
            <a:ext cx="222032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78923" y="941773"/>
            <a:ext cx="222032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83211" y="941773"/>
            <a:ext cx="222032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47048" y="941773"/>
            <a:ext cx="222032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871294" y="1549788"/>
            <a:ext cx="428700" cy="78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375594" y="1549788"/>
            <a:ext cx="428700" cy="78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859644" y="1549788"/>
            <a:ext cx="428700" cy="78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343706" y="1549788"/>
            <a:ext cx="428700" cy="78771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7"/>
          <p:cNvSpPr txBox="1"/>
          <p:nvPr/>
        </p:nvSpPr>
        <p:spPr>
          <a:xfrm>
            <a:off x="8262750" y="68488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Chassis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8162650" y="2397038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Lifting Mechanism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0" name="Google Shape;4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830727" y="277291"/>
            <a:ext cx="334693" cy="7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7"/>
          <p:cNvSpPr/>
          <p:nvPr/>
        </p:nvSpPr>
        <p:spPr>
          <a:xfrm>
            <a:off x="7571175" y="477598"/>
            <a:ext cx="37500" cy="4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7"/>
          <p:cNvSpPr/>
          <p:nvPr/>
        </p:nvSpPr>
        <p:spPr>
          <a:xfrm rot="10800000">
            <a:off x="6687500" y="1572900"/>
            <a:ext cx="37500" cy="9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8072225" y="473199"/>
            <a:ext cx="37500" cy="4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7"/>
          <p:cNvSpPr/>
          <p:nvPr/>
        </p:nvSpPr>
        <p:spPr>
          <a:xfrm rot="5400000">
            <a:off x="7380338" y="34475"/>
            <a:ext cx="37500" cy="59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7"/>
          <p:cNvSpPr/>
          <p:nvPr/>
        </p:nvSpPr>
        <p:spPr>
          <a:xfrm rot="5400000">
            <a:off x="8249675" y="-17875"/>
            <a:ext cx="37500" cy="62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"/>
          <p:cNvSpPr/>
          <p:nvPr/>
        </p:nvSpPr>
        <p:spPr>
          <a:xfrm rot="5400000">
            <a:off x="7623803" y="428350"/>
            <a:ext cx="37500" cy="1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/>
          <p:nvPr/>
        </p:nvSpPr>
        <p:spPr>
          <a:xfrm rot="10800000">
            <a:off x="7073725" y="309325"/>
            <a:ext cx="37500" cy="75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8539325" y="1421038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 rot="10800000">
            <a:off x="8546150" y="284100"/>
            <a:ext cx="37500" cy="7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/>
          <p:nvPr/>
        </p:nvSpPr>
        <p:spPr>
          <a:xfrm rot="-5400000">
            <a:off x="8015075" y="435400"/>
            <a:ext cx="37500" cy="1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7"/>
          <p:cNvSpPr/>
          <p:nvPr/>
        </p:nvSpPr>
        <p:spPr>
          <a:xfrm rot="5400000">
            <a:off x="7371300" y="2519825"/>
            <a:ext cx="37500" cy="62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>
            <a:off x="7663450" y="1229575"/>
            <a:ext cx="37500" cy="51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7"/>
          <p:cNvSpPr/>
          <p:nvPr/>
        </p:nvSpPr>
        <p:spPr>
          <a:xfrm>
            <a:off x="7159175" y="1229574"/>
            <a:ext cx="37500" cy="47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>
            <a:off x="8167750" y="1229574"/>
            <a:ext cx="37500" cy="5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/>
          <p:nvPr/>
        </p:nvSpPr>
        <p:spPr>
          <a:xfrm>
            <a:off x="8639400" y="1229574"/>
            <a:ext cx="37500" cy="5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8075488" y="1428675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7"/>
          <p:cNvSpPr/>
          <p:nvPr/>
        </p:nvSpPr>
        <p:spPr>
          <a:xfrm>
            <a:off x="7571175" y="1462000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7"/>
          <p:cNvSpPr/>
          <p:nvPr/>
        </p:nvSpPr>
        <p:spPr>
          <a:xfrm>
            <a:off x="7066888" y="1406663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77998" y="3249111"/>
            <a:ext cx="222032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82298" y="3249111"/>
            <a:ext cx="222032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86586" y="3249111"/>
            <a:ext cx="222032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50423" y="3249111"/>
            <a:ext cx="222032" cy="5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874669" y="3857126"/>
            <a:ext cx="428700" cy="78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378969" y="3857126"/>
            <a:ext cx="428700" cy="78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863019" y="3857126"/>
            <a:ext cx="428700" cy="78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347081" y="3857126"/>
            <a:ext cx="428700" cy="78771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/>
          <p:nvPr/>
        </p:nvSpPr>
        <p:spPr>
          <a:xfrm>
            <a:off x="8552800" y="3728375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7"/>
          <p:cNvSpPr/>
          <p:nvPr/>
        </p:nvSpPr>
        <p:spPr>
          <a:xfrm>
            <a:off x="7666825" y="3536903"/>
            <a:ext cx="37500" cy="5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7"/>
          <p:cNvSpPr/>
          <p:nvPr/>
        </p:nvSpPr>
        <p:spPr>
          <a:xfrm>
            <a:off x="7162550" y="3536902"/>
            <a:ext cx="37500" cy="5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7"/>
          <p:cNvSpPr/>
          <p:nvPr/>
        </p:nvSpPr>
        <p:spPr>
          <a:xfrm>
            <a:off x="8171125" y="3536902"/>
            <a:ext cx="37500" cy="5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7"/>
          <p:cNvSpPr/>
          <p:nvPr/>
        </p:nvSpPr>
        <p:spPr>
          <a:xfrm>
            <a:off x="8642775" y="3536900"/>
            <a:ext cx="37500" cy="5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7"/>
          <p:cNvSpPr/>
          <p:nvPr/>
        </p:nvSpPr>
        <p:spPr>
          <a:xfrm>
            <a:off x="8058613" y="3729050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7"/>
          <p:cNvSpPr/>
          <p:nvPr/>
        </p:nvSpPr>
        <p:spPr>
          <a:xfrm>
            <a:off x="7564450" y="3768650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7"/>
          <p:cNvSpPr/>
          <p:nvPr/>
        </p:nvSpPr>
        <p:spPr>
          <a:xfrm>
            <a:off x="7070263" y="3714000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 rot="5400000">
            <a:off x="5335051" y="473625"/>
            <a:ext cx="37500" cy="5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 rot="5400000">
            <a:off x="5346301" y="949050"/>
            <a:ext cx="37500" cy="49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 rot="5400000">
            <a:off x="5441613" y="982230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"/>
          <p:cNvSpPr/>
          <p:nvPr/>
        </p:nvSpPr>
        <p:spPr>
          <a:xfrm rot="5400000">
            <a:off x="5430725" y="487425"/>
            <a:ext cx="37500" cy="300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7"/>
          <p:cNvSpPr txBox="1"/>
          <p:nvPr/>
        </p:nvSpPr>
        <p:spPr>
          <a:xfrm rot="1304">
            <a:off x="5457007" y="127650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Rescue Mechanism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37"/>
          <p:cNvSpPr/>
          <p:nvPr/>
        </p:nvSpPr>
        <p:spPr>
          <a:xfrm flipH="1">
            <a:off x="6337100" y="2435950"/>
            <a:ext cx="37500" cy="2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"/>
          <p:cNvSpPr/>
          <p:nvPr/>
        </p:nvSpPr>
        <p:spPr>
          <a:xfrm>
            <a:off x="7574550" y="3083400"/>
            <a:ext cx="37500" cy="2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/>
          <p:nvPr/>
        </p:nvSpPr>
        <p:spPr>
          <a:xfrm rot="10800000">
            <a:off x="7071100" y="2800262"/>
            <a:ext cx="37500" cy="54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7"/>
          <p:cNvSpPr/>
          <p:nvPr/>
        </p:nvSpPr>
        <p:spPr>
          <a:xfrm rot="10800000">
            <a:off x="8542700" y="2557500"/>
            <a:ext cx="37500" cy="79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7"/>
          <p:cNvSpPr/>
          <p:nvPr/>
        </p:nvSpPr>
        <p:spPr>
          <a:xfrm rot="10800000">
            <a:off x="8078025" y="2690718"/>
            <a:ext cx="37500" cy="66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7"/>
          <p:cNvSpPr/>
          <p:nvPr/>
        </p:nvSpPr>
        <p:spPr>
          <a:xfrm flipH="1">
            <a:off x="6444025" y="2082650"/>
            <a:ext cx="37500" cy="49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7"/>
          <p:cNvSpPr/>
          <p:nvPr/>
        </p:nvSpPr>
        <p:spPr>
          <a:xfrm rot="-5400000">
            <a:off x="6994350" y="2031125"/>
            <a:ext cx="37500" cy="134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/>
          <p:nvPr/>
        </p:nvSpPr>
        <p:spPr>
          <a:xfrm rot="-5400000">
            <a:off x="7055750" y="1942175"/>
            <a:ext cx="37500" cy="124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7"/>
          <p:cNvSpPr/>
          <p:nvPr/>
        </p:nvSpPr>
        <p:spPr>
          <a:xfrm rot="-5400000">
            <a:off x="8003000" y="2616850"/>
            <a:ext cx="37500" cy="18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"/>
          <p:cNvSpPr/>
          <p:nvPr/>
        </p:nvSpPr>
        <p:spPr>
          <a:xfrm rot="-5400000">
            <a:off x="8238025" y="2267350"/>
            <a:ext cx="37500" cy="63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"/>
          <p:cNvSpPr/>
          <p:nvPr/>
        </p:nvSpPr>
        <p:spPr>
          <a:xfrm>
            <a:off x="7906750" y="2795327"/>
            <a:ext cx="37500" cy="3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/>
          <p:nvPr/>
        </p:nvSpPr>
        <p:spPr>
          <a:xfrm flipH="1" rot="-5400000">
            <a:off x="7737225" y="2909250"/>
            <a:ext cx="37500" cy="36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7"/>
          <p:cNvSpPr/>
          <p:nvPr/>
        </p:nvSpPr>
        <p:spPr>
          <a:xfrm rot="10800000">
            <a:off x="674250" y="1333548"/>
            <a:ext cx="37500" cy="7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"/>
          <p:cNvSpPr/>
          <p:nvPr/>
        </p:nvSpPr>
        <p:spPr>
          <a:xfrm rot="10800000">
            <a:off x="1078475" y="1586003"/>
            <a:ext cx="37500" cy="50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7"/>
          <p:cNvSpPr/>
          <p:nvPr/>
        </p:nvSpPr>
        <p:spPr>
          <a:xfrm rot="-5400000">
            <a:off x="3866225" y="-1219550"/>
            <a:ext cx="37500" cy="561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"/>
          <p:cNvSpPr/>
          <p:nvPr/>
        </p:nvSpPr>
        <p:spPr>
          <a:xfrm rot="-5400000">
            <a:off x="3676550" y="-1673325"/>
            <a:ext cx="37500" cy="604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"/>
          <p:cNvSpPr/>
          <p:nvPr/>
        </p:nvSpPr>
        <p:spPr>
          <a:xfrm rot="10800000">
            <a:off x="6695450" y="204900"/>
            <a:ext cx="43500" cy="116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/>
          <p:nvPr/>
        </p:nvSpPr>
        <p:spPr>
          <a:xfrm rot="-5400000">
            <a:off x="7236525" y="1901100"/>
            <a:ext cx="37500" cy="111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/>
          <p:nvPr/>
        </p:nvSpPr>
        <p:spPr>
          <a:xfrm rot="-5400000">
            <a:off x="7236525" y="-360650"/>
            <a:ext cx="37500" cy="111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7"/>
          <p:cNvSpPr/>
          <p:nvPr/>
        </p:nvSpPr>
        <p:spPr>
          <a:xfrm flipH="1">
            <a:off x="7784625" y="2457525"/>
            <a:ext cx="37500" cy="12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7"/>
          <p:cNvSpPr/>
          <p:nvPr/>
        </p:nvSpPr>
        <p:spPr>
          <a:xfrm flipH="1">
            <a:off x="7784625" y="209550"/>
            <a:ext cx="37500" cy="12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7"/>
          <p:cNvSpPr/>
          <p:nvPr/>
        </p:nvSpPr>
        <p:spPr>
          <a:xfrm>
            <a:off x="876363" y="1668502"/>
            <a:ext cx="37500" cy="261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7"/>
          <p:cNvSpPr/>
          <p:nvPr/>
        </p:nvSpPr>
        <p:spPr>
          <a:xfrm rot="5400000">
            <a:off x="1913825" y="639100"/>
            <a:ext cx="50700" cy="2104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3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5400000">
            <a:off x="3382489" y="1478596"/>
            <a:ext cx="472638" cy="82528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7"/>
          <p:cNvSpPr/>
          <p:nvPr/>
        </p:nvSpPr>
        <p:spPr>
          <a:xfrm rot="-5400000">
            <a:off x="3069188" y="1731425"/>
            <a:ext cx="37500" cy="26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7"/>
          <p:cNvSpPr/>
          <p:nvPr/>
        </p:nvSpPr>
        <p:spPr>
          <a:xfrm>
            <a:off x="2951263" y="1662125"/>
            <a:ext cx="37500" cy="210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7"/>
          <p:cNvSpPr txBox="1"/>
          <p:nvPr/>
        </p:nvSpPr>
        <p:spPr>
          <a:xfrm>
            <a:off x="3223413" y="2040050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Lato"/>
                <a:ea typeface="Lato"/>
                <a:cs typeface="Lato"/>
                <a:sym typeface="Lato"/>
              </a:rPr>
              <a:t>Video Transmitter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37"/>
          <p:cNvSpPr/>
          <p:nvPr/>
        </p:nvSpPr>
        <p:spPr>
          <a:xfrm>
            <a:off x="8490875" y="2628775"/>
            <a:ext cx="9900" cy="7638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7"/>
          <p:cNvSpPr/>
          <p:nvPr/>
        </p:nvSpPr>
        <p:spPr>
          <a:xfrm flipH="1">
            <a:off x="7643975" y="3138620"/>
            <a:ext cx="9900" cy="272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7"/>
          <p:cNvSpPr/>
          <p:nvPr/>
        </p:nvSpPr>
        <p:spPr>
          <a:xfrm>
            <a:off x="7140756" y="2866827"/>
            <a:ext cx="9900" cy="544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7"/>
          <p:cNvSpPr/>
          <p:nvPr/>
        </p:nvSpPr>
        <p:spPr>
          <a:xfrm>
            <a:off x="8139650" y="2671875"/>
            <a:ext cx="9900" cy="720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7"/>
          <p:cNvSpPr/>
          <p:nvPr/>
        </p:nvSpPr>
        <p:spPr>
          <a:xfrm flipH="1" rot="-5400000">
            <a:off x="7417525" y="2586119"/>
            <a:ext cx="9600" cy="561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7"/>
          <p:cNvSpPr/>
          <p:nvPr/>
        </p:nvSpPr>
        <p:spPr>
          <a:xfrm flipH="1">
            <a:off x="8028875" y="2819051"/>
            <a:ext cx="9900" cy="3150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7"/>
          <p:cNvSpPr/>
          <p:nvPr/>
        </p:nvSpPr>
        <p:spPr>
          <a:xfrm flipH="1" rot="-5400000">
            <a:off x="7836575" y="2941525"/>
            <a:ext cx="9900" cy="395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7"/>
          <p:cNvSpPr/>
          <p:nvPr/>
        </p:nvSpPr>
        <p:spPr>
          <a:xfrm flipH="1" rot="-5400000">
            <a:off x="7998138" y="2797900"/>
            <a:ext cx="9900" cy="52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7"/>
          <p:cNvSpPr/>
          <p:nvPr/>
        </p:nvSpPr>
        <p:spPr>
          <a:xfrm flipH="1" rot="-5400000">
            <a:off x="8045456" y="2581550"/>
            <a:ext cx="7800" cy="180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7"/>
          <p:cNvSpPr/>
          <p:nvPr/>
        </p:nvSpPr>
        <p:spPr>
          <a:xfrm flipH="1" rot="-5400000">
            <a:off x="8223638" y="2353875"/>
            <a:ext cx="11700" cy="542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"/>
          <p:cNvSpPr/>
          <p:nvPr/>
        </p:nvSpPr>
        <p:spPr>
          <a:xfrm flipH="1" rot="10800000">
            <a:off x="6538325" y="2058902"/>
            <a:ext cx="9900" cy="537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"/>
          <p:cNvSpPr/>
          <p:nvPr/>
        </p:nvSpPr>
        <p:spPr>
          <a:xfrm rot="10800000">
            <a:off x="6381738" y="2423475"/>
            <a:ext cx="12900" cy="344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7"/>
          <p:cNvSpPr txBox="1"/>
          <p:nvPr/>
        </p:nvSpPr>
        <p:spPr>
          <a:xfrm>
            <a:off x="5961613" y="2670163"/>
            <a:ext cx="62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Positioning Module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0" name="Google Shape;500;p37"/>
          <p:cNvSpPr/>
          <p:nvPr/>
        </p:nvSpPr>
        <p:spPr>
          <a:xfrm flipH="1" rot="-5400000">
            <a:off x="7022550" y="2122150"/>
            <a:ext cx="7200" cy="1281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7"/>
          <p:cNvSpPr/>
          <p:nvPr/>
        </p:nvSpPr>
        <p:spPr>
          <a:xfrm flipH="1" rot="-5400000">
            <a:off x="7093925" y="2041775"/>
            <a:ext cx="9600" cy="11208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7"/>
          <p:cNvSpPr/>
          <p:nvPr/>
        </p:nvSpPr>
        <p:spPr>
          <a:xfrm flipH="1" rot="5400000">
            <a:off x="8239225" y="84900"/>
            <a:ext cx="9900" cy="521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7"/>
          <p:cNvSpPr/>
          <p:nvPr/>
        </p:nvSpPr>
        <p:spPr>
          <a:xfrm flipH="1" rot="-5400000">
            <a:off x="8061150" y="354150"/>
            <a:ext cx="9900" cy="178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7"/>
          <p:cNvSpPr/>
          <p:nvPr/>
        </p:nvSpPr>
        <p:spPr>
          <a:xfrm flipH="1" rot="-5400000">
            <a:off x="7585600" y="395800"/>
            <a:ext cx="9900" cy="110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7"/>
          <p:cNvSpPr/>
          <p:nvPr/>
        </p:nvSpPr>
        <p:spPr>
          <a:xfrm flipH="1" rot="-5400000">
            <a:off x="7396477" y="96050"/>
            <a:ext cx="9900" cy="545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7"/>
          <p:cNvSpPr/>
          <p:nvPr/>
        </p:nvSpPr>
        <p:spPr>
          <a:xfrm flipH="1" rot="10800000">
            <a:off x="7130850" y="365975"/>
            <a:ext cx="9900" cy="715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7"/>
          <p:cNvSpPr/>
          <p:nvPr/>
        </p:nvSpPr>
        <p:spPr>
          <a:xfrm flipH="1" rot="10800000">
            <a:off x="8500850" y="339336"/>
            <a:ext cx="9900" cy="746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7"/>
          <p:cNvSpPr/>
          <p:nvPr/>
        </p:nvSpPr>
        <p:spPr>
          <a:xfrm flipH="1" rot="10800000">
            <a:off x="8139650" y="445000"/>
            <a:ext cx="9900" cy="6264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7"/>
          <p:cNvSpPr/>
          <p:nvPr/>
        </p:nvSpPr>
        <p:spPr>
          <a:xfrm rot="10800000">
            <a:off x="7533300" y="446375"/>
            <a:ext cx="8400" cy="636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7"/>
          <p:cNvSpPr txBox="1"/>
          <p:nvPr/>
        </p:nvSpPr>
        <p:spPr>
          <a:xfrm>
            <a:off x="7906750" y="4519788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M3508 Motor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37"/>
          <p:cNvSpPr txBox="1"/>
          <p:nvPr/>
        </p:nvSpPr>
        <p:spPr>
          <a:xfrm>
            <a:off x="4703750" y="257293"/>
            <a:ext cx="591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M2006 Motor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2" name="Google Shape;512;p37"/>
          <p:cNvSpPr txBox="1"/>
          <p:nvPr/>
        </p:nvSpPr>
        <p:spPr>
          <a:xfrm>
            <a:off x="7917775" y="2179538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M3508 Motor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3" name="Google Shape;513;p37"/>
          <p:cNvSpPr txBox="1"/>
          <p:nvPr/>
        </p:nvSpPr>
        <p:spPr>
          <a:xfrm>
            <a:off x="102875" y="4589013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Small Armor Plate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37"/>
          <p:cNvSpPr/>
          <p:nvPr/>
        </p:nvSpPr>
        <p:spPr>
          <a:xfrm rot="5400000">
            <a:off x="6951574" y="-128100"/>
            <a:ext cx="37500" cy="15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7"/>
          <p:cNvSpPr/>
          <p:nvPr/>
        </p:nvSpPr>
        <p:spPr>
          <a:xfrm rot="5400000">
            <a:off x="7055225" y="-120600"/>
            <a:ext cx="37500" cy="181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7"/>
          <p:cNvSpPr/>
          <p:nvPr/>
        </p:nvSpPr>
        <p:spPr>
          <a:xfrm rot="10800000">
            <a:off x="7949650" y="583688"/>
            <a:ext cx="37500" cy="22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7"/>
          <p:cNvSpPr/>
          <p:nvPr/>
        </p:nvSpPr>
        <p:spPr>
          <a:xfrm flipH="1">
            <a:off x="7928575" y="631386"/>
            <a:ext cx="9900" cy="2100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7"/>
          <p:cNvSpPr/>
          <p:nvPr/>
        </p:nvSpPr>
        <p:spPr>
          <a:xfrm flipH="1" rot="5400000">
            <a:off x="6953700" y="-184350"/>
            <a:ext cx="9900" cy="15285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"/>
          <p:cNvSpPr/>
          <p:nvPr/>
        </p:nvSpPr>
        <p:spPr>
          <a:xfrm flipH="1" rot="5400000">
            <a:off x="7064977" y="-21551"/>
            <a:ext cx="9300" cy="1728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7"/>
          <p:cNvSpPr/>
          <p:nvPr/>
        </p:nvSpPr>
        <p:spPr>
          <a:xfrm flipH="1">
            <a:off x="6194400" y="582075"/>
            <a:ext cx="9900" cy="65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7"/>
          <p:cNvSpPr/>
          <p:nvPr/>
        </p:nvSpPr>
        <p:spPr>
          <a:xfrm flipH="1">
            <a:off x="6204300" y="841375"/>
            <a:ext cx="9900" cy="388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7"/>
          <p:cNvSpPr/>
          <p:nvPr/>
        </p:nvSpPr>
        <p:spPr>
          <a:xfrm flipH="1" rot="5295858">
            <a:off x="6171132" y="1192948"/>
            <a:ext cx="9905" cy="65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7"/>
          <p:cNvSpPr/>
          <p:nvPr/>
        </p:nvSpPr>
        <p:spPr>
          <a:xfrm rot="10800000">
            <a:off x="6150575" y="769975"/>
            <a:ext cx="37500" cy="41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7"/>
          <p:cNvSpPr/>
          <p:nvPr/>
        </p:nvSpPr>
        <p:spPr>
          <a:xfrm rot="10800000">
            <a:off x="6214075" y="613225"/>
            <a:ext cx="37500" cy="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7"/>
          <p:cNvSpPr/>
          <p:nvPr/>
        </p:nvSpPr>
        <p:spPr>
          <a:xfrm rot="5400000">
            <a:off x="6180600" y="645000"/>
            <a:ext cx="37500" cy="9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5770612" y="1791967"/>
            <a:ext cx="319325" cy="6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877527" y="1698454"/>
            <a:ext cx="334693" cy="7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7"/>
          <p:cNvSpPr/>
          <p:nvPr/>
        </p:nvSpPr>
        <p:spPr>
          <a:xfrm rot="5400000">
            <a:off x="5397176" y="1801488"/>
            <a:ext cx="37500" cy="52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7"/>
          <p:cNvSpPr/>
          <p:nvPr/>
        </p:nvSpPr>
        <p:spPr>
          <a:xfrm rot="5400000">
            <a:off x="5483600" y="1991638"/>
            <a:ext cx="37500" cy="3000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7"/>
          <p:cNvSpPr txBox="1"/>
          <p:nvPr/>
        </p:nvSpPr>
        <p:spPr>
          <a:xfrm>
            <a:off x="4814438" y="1770743"/>
            <a:ext cx="591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M2006 Motor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1" name="Google Shape;531;p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5400000">
            <a:off x="5718479" y="2177082"/>
            <a:ext cx="222032" cy="5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7"/>
          <p:cNvSpPr/>
          <p:nvPr/>
        </p:nvSpPr>
        <p:spPr>
          <a:xfrm rot="5400000">
            <a:off x="5523103" y="2269518"/>
            <a:ext cx="37500" cy="5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7"/>
          <p:cNvSpPr/>
          <p:nvPr/>
        </p:nvSpPr>
        <p:spPr>
          <a:xfrm rot="5400000">
            <a:off x="5481905" y="2313130"/>
            <a:ext cx="37500" cy="272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7"/>
          <p:cNvSpPr/>
          <p:nvPr/>
        </p:nvSpPr>
        <p:spPr>
          <a:xfrm rot="-5400000">
            <a:off x="6335100" y="1974475"/>
            <a:ext cx="37500" cy="2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7"/>
          <p:cNvSpPr/>
          <p:nvPr/>
        </p:nvSpPr>
        <p:spPr>
          <a:xfrm rot="-5400000">
            <a:off x="6204525" y="2298750"/>
            <a:ext cx="37500" cy="30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7"/>
          <p:cNvSpPr/>
          <p:nvPr/>
        </p:nvSpPr>
        <p:spPr>
          <a:xfrm flipH="1" rot="-5400000">
            <a:off x="6161725" y="2204625"/>
            <a:ext cx="9600" cy="4281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7"/>
          <p:cNvSpPr/>
          <p:nvPr/>
        </p:nvSpPr>
        <p:spPr>
          <a:xfrm flipH="1" rot="-5400000">
            <a:off x="6269725" y="1785450"/>
            <a:ext cx="9600" cy="546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7"/>
          <p:cNvSpPr txBox="1"/>
          <p:nvPr/>
        </p:nvSpPr>
        <p:spPr>
          <a:xfrm>
            <a:off x="5497663" y="341468"/>
            <a:ext cx="591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C610 ESC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37"/>
          <p:cNvSpPr txBox="1"/>
          <p:nvPr/>
        </p:nvSpPr>
        <p:spPr>
          <a:xfrm>
            <a:off x="5536950" y="1816880"/>
            <a:ext cx="591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C610 ESC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37"/>
          <p:cNvSpPr txBox="1"/>
          <p:nvPr/>
        </p:nvSpPr>
        <p:spPr>
          <a:xfrm>
            <a:off x="5493875" y="2483705"/>
            <a:ext cx="591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C620 ESC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p37"/>
          <p:cNvSpPr txBox="1"/>
          <p:nvPr/>
        </p:nvSpPr>
        <p:spPr>
          <a:xfrm>
            <a:off x="8035975" y="3305743"/>
            <a:ext cx="591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C620 ESC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37"/>
          <p:cNvSpPr txBox="1"/>
          <p:nvPr/>
        </p:nvSpPr>
        <p:spPr>
          <a:xfrm>
            <a:off x="8036300" y="994830"/>
            <a:ext cx="591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C620 ESC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3" name="Google Shape;543;p37"/>
          <p:cNvSpPr txBox="1"/>
          <p:nvPr/>
        </p:nvSpPr>
        <p:spPr>
          <a:xfrm rot="1304">
            <a:off x="5539782" y="1597063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Claw Mechanism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4" name="Google Shape;544;p37"/>
          <p:cNvSpPr txBox="1"/>
          <p:nvPr/>
        </p:nvSpPr>
        <p:spPr>
          <a:xfrm rot="1304">
            <a:off x="7724982" y="88650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ESC Center Board 2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37"/>
          <p:cNvSpPr txBox="1"/>
          <p:nvPr/>
        </p:nvSpPr>
        <p:spPr>
          <a:xfrm rot="1304">
            <a:off x="7723982" y="2315650"/>
            <a:ext cx="790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ESC Center Board 2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p37"/>
          <p:cNvSpPr txBox="1"/>
          <p:nvPr/>
        </p:nvSpPr>
        <p:spPr>
          <a:xfrm>
            <a:off x="512575" y="327325"/>
            <a:ext cx="3333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Engineer Wiring Diagram</a:t>
            </a:r>
            <a:endParaRPr sz="3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37"/>
          <p:cNvSpPr/>
          <p:nvPr/>
        </p:nvSpPr>
        <p:spPr>
          <a:xfrm rot="5400000">
            <a:off x="4845888" y="1347763"/>
            <a:ext cx="1096500" cy="168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7"/>
          <p:cNvSpPr/>
          <p:nvPr/>
        </p:nvSpPr>
        <p:spPr>
          <a:xfrm rot="-5400000">
            <a:off x="3961288" y="4126325"/>
            <a:ext cx="37500" cy="5454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7"/>
          <p:cNvSpPr/>
          <p:nvPr/>
        </p:nvSpPr>
        <p:spPr>
          <a:xfrm rot="-5400000">
            <a:off x="3961288" y="3825975"/>
            <a:ext cx="37500" cy="54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7"/>
          <p:cNvSpPr/>
          <p:nvPr/>
        </p:nvSpPr>
        <p:spPr>
          <a:xfrm flipH="1" rot="-5400000">
            <a:off x="3975688" y="3689300"/>
            <a:ext cx="9600" cy="5463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7"/>
          <p:cNvSpPr/>
          <p:nvPr/>
        </p:nvSpPr>
        <p:spPr>
          <a:xfrm rot="-5400000">
            <a:off x="3961288" y="3976150"/>
            <a:ext cx="37500" cy="5454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7"/>
          <p:cNvSpPr txBox="1"/>
          <p:nvPr/>
        </p:nvSpPr>
        <p:spPr>
          <a:xfrm>
            <a:off x="4251288" y="3831650"/>
            <a:ext cx="1084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CAN Bus Wire (12)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p37"/>
          <p:cNvSpPr txBox="1"/>
          <p:nvPr/>
        </p:nvSpPr>
        <p:spPr>
          <a:xfrm>
            <a:off x="4252725" y="3965675"/>
            <a:ext cx="1084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Power/Ground Cable (15)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4" name="Google Shape;554;p37"/>
          <p:cNvSpPr txBox="1"/>
          <p:nvPr/>
        </p:nvSpPr>
        <p:spPr>
          <a:xfrm>
            <a:off x="4252738" y="4118050"/>
            <a:ext cx="1084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Armor Cable (5)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37"/>
          <p:cNvSpPr txBox="1"/>
          <p:nvPr/>
        </p:nvSpPr>
        <p:spPr>
          <a:xfrm>
            <a:off x="4252725" y="4268225"/>
            <a:ext cx="1084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Aviator Cable (4)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6" name="Google Shape;556;p37"/>
          <p:cNvSpPr/>
          <p:nvPr/>
        </p:nvSpPr>
        <p:spPr>
          <a:xfrm rot="-5400000">
            <a:off x="3959150" y="4336875"/>
            <a:ext cx="37500" cy="551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7"/>
          <p:cNvSpPr/>
          <p:nvPr/>
        </p:nvSpPr>
        <p:spPr>
          <a:xfrm rot="-5400000">
            <a:off x="3961738" y="4276952"/>
            <a:ext cx="37500" cy="5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7"/>
          <p:cNvSpPr txBox="1"/>
          <p:nvPr/>
        </p:nvSpPr>
        <p:spPr>
          <a:xfrm>
            <a:off x="4252738" y="4444475"/>
            <a:ext cx="1084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Times New Roman"/>
                <a:ea typeface="Times New Roman"/>
                <a:cs typeface="Times New Roman"/>
                <a:sym typeface="Times New Roman"/>
              </a:rPr>
              <a:t>Aviator Cable (4)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8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Drone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Turret</a:t>
            </a:r>
            <a:endParaRPr/>
          </a:p>
        </p:txBody>
      </p:sp>
      <p:sp>
        <p:nvSpPr>
          <p:cNvPr id="569" name="Google Shape;569;p39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Turret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Shoot 17mm balls at 25 m/s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Allows for easy dev board access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Not a lot of space to mount the mini PC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Needs better wire management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0" name="Google Shape;570;p39"/>
          <p:cNvPicPr preferRelativeResize="0"/>
          <p:nvPr/>
        </p:nvPicPr>
        <p:blipFill rotWithShape="1">
          <a:blip r:embed="rId3">
            <a:alphaModFix/>
          </a:blip>
          <a:srcRect b="12892" l="25901" r="19602" t="12885"/>
          <a:stretch/>
        </p:blipFill>
        <p:spPr>
          <a:xfrm>
            <a:off x="5817800" y="1025798"/>
            <a:ext cx="2837774" cy="30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0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Airframe</a:t>
            </a:r>
            <a:endParaRPr/>
          </a:p>
        </p:txBody>
      </p:sp>
      <p:sp>
        <p:nvSpPr>
          <p:cNvPr id="576" name="Google Shape;576;p40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Airframe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Flight time of about 20 minutes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Needs some more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mounting holes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Needs better wire management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1875"/>
            <a:ext cx="4361249" cy="348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Cage and Landing Gear</a:t>
            </a:r>
            <a:endParaRPr/>
          </a:p>
        </p:txBody>
      </p:sp>
      <p:sp>
        <p:nvSpPr>
          <p:cNvPr id="583" name="Google Shape;583;p41"/>
          <p:cNvSpPr txBox="1"/>
          <p:nvPr>
            <p:ph idx="1" type="body"/>
          </p:nvPr>
        </p:nvSpPr>
        <p:spPr>
          <a:xfrm>
            <a:off x="424150" y="1238575"/>
            <a:ext cx="40989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Cage and Landing Gear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Can deflect balls away from propellers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Protect propellers in case of a crash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Landing gear legs are not stable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Cage needs more secure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mounting to the airframe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4" name="Google Shape;584;p41"/>
          <p:cNvPicPr preferRelativeResize="0"/>
          <p:nvPr/>
        </p:nvPicPr>
        <p:blipFill rotWithShape="1">
          <a:blip r:embed="rId3">
            <a:alphaModFix/>
          </a:blip>
          <a:srcRect b="20174" l="18801" r="14903" t="17844"/>
          <a:stretch/>
        </p:blipFill>
        <p:spPr>
          <a:xfrm>
            <a:off x="4010475" y="509675"/>
            <a:ext cx="5362675" cy="401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590" name="Google Shape;590;p42"/>
          <p:cNvSpPr txBox="1"/>
          <p:nvPr/>
        </p:nvSpPr>
        <p:spPr>
          <a:xfrm>
            <a:off x="1272900" y="1307850"/>
            <a:ext cx="659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1353x1258x529mm　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LWH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42"/>
          <p:cNvPicPr preferRelativeResize="0"/>
          <p:nvPr/>
        </p:nvPicPr>
        <p:blipFill rotWithShape="1">
          <a:blip r:embed="rId3">
            <a:alphaModFix/>
          </a:blip>
          <a:srcRect b="0" l="0" r="26465" t="0"/>
          <a:stretch/>
        </p:blipFill>
        <p:spPr>
          <a:xfrm>
            <a:off x="5343600" y="2365650"/>
            <a:ext cx="3800400" cy="17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8200" y="2029438"/>
            <a:ext cx="2555409" cy="26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50" y="2029438"/>
            <a:ext cx="2601650" cy="26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2"/>
          <p:cNvPicPr preferRelativeResize="0"/>
          <p:nvPr/>
        </p:nvPicPr>
        <p:blipFill rotWithShape="1">
          <a:blip r:embed="rId3">
            <a:alphaModFix/>
          </a:blip>
          <a:srcRect b="38064" l="74352" r="931" t="49997"/>
          <a:stretch/>
        </p:blipFill>
        <p:spPr>
          <a:xfrm>
            <a:off x="7248525" y="3246814"/>
            <a:ext cx="1631701" cy="2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3"/>
          <p:cNvSpPr txBox="1"/>
          <p:nvPr>
            <p:ph type="title"/>
          </p:nvPr>
        </p:nvSpPr>
        <p:spPr>
          <a:xfrm>
            <a:off x="11083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/>
              <a:t>Drone Prototype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43"/>
          <p:cNvPicPr preferRelativeResize="0"/>
          <p:nvPr/>
        </p:nvPicPr>
        <p:blipFill rotWithShape="1">
          <a:blip r:embed="rId3">
            <a:alphaModFix/>
          </a:blip>
          <a:srcRect b="19512" l="9597" r="15948" t="9995"/>
          <a:stretch/>
        </p:blipFill>
        <p:spPr>
          <a:xfrm>
            <a:off x="1951300" y="1093713"/>
            <a:ext cx="4429399" cy="314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4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Referee System Showcase</a:t>
            </a:r>
            <a:endParaRPr/>
          </a:p>
        </p:txBody>
      </p:sp>
      <p:sp>
        <p:nvSpPr>
          <p:cNvPr id="606" name="Google Shape;606;p44"/>
          <p:cNvSpPr txBox="1"/>
          <p:nvPr/>
        </p:nvSpPr>
        <p:spPr>
          <a:xfrm>
            <a:off x="112788" y="3204325"/>
            <a:ext cx="222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Power Management Module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44"/>
          <p:cNvSpPr txBox="1"/>
          <p:nvPr/>
        </p:nvSpPr>
        <p:spPr>
          <a:xfrm>
            <a:off x="2799323" y="3146225"/>
            <a:ext cx="203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17mm Speed Monitor Module and VTM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8" name="Google Shape;608;p44"/>
          <p:cNvPicPr preferRelativeResize="0"/>
          <p:nvPr/>
        </p:nvPicPr>
        <p:blipFill rotWithShape="1">
          <a:blip r:embed="rId3">
            <a:alphaModFix/>
          </a:blip>
          <a:srcRect b="13577" l="14328" r="16847" t="0"/>
          <a:stretch/>
        </p:blipFill>
        <p:spPr>
          <a:xfrm>
            <a:off x="66875" y="1275748"/>
            <a:ext cx="2471100" cy="174801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4"/>
          <p:cNvSpPr txBox="1"/>
          <p:nvPr/>
        </p:nvSpPr>
        <p:spPr>
          <a:xfrm>
            <a:off x="5097347" y="3204325"/>
            <a:ext cx="18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Main Control Module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0" name="Google Shape;610;p44"/>
          <p:cNvPicPr preferRelativeResize="0"/>
          <p:nvPr/>
        </p:nvPicPr>
        <p:blipFill rotWithShape="1">
          <a:blip r:embed="rId4">
            <a:alphaModFix/>
          </a:blip>
          <a:srcRect b="27192" l="0" r="0" t="19593"/>
          <a:stretch/>
        </p:blipFill>
        <p:spPr>
          <a:xfrm>
            <a:off x="2838950" y="1171048"/>
            <a:ext cx="1957426" cy="1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4"/>
          <p:cNvPicPr preferRelativeResize="0"/>
          <p:nvPr/>
        </p:nvPicPr>
        <p:blipFill rotWithShape="1">
          <a:blip r:embed="rId5">
            <a:alphaModFix/>
          </a:blip>
          <a:srcRect b="18710" l="0" r="0" t="17582"/>
          <a:stretch/>
        </p:blipFill>
        <p:spPr>
          <a:xfrm>
            <a:off x="5097325" y="1087550"/>
            <a:ext cx="1773005" cy="20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4"/>
          <p:cNvPicPr preferRelativeResize="0"/>
          <p:nvPr/>
        </p:nvPicPr>
        <p:blipFill rotWithShape="1">
          <a:blip r:embed="rId6">
            <a:alphaModFix/>
          </a:blip>
          <a:srcRect b="28163" l="31300" r="16539" t="9014"/>
          <a:stretch/>
        </p:blipFill>
        <p:spPr>
          <a:xfrm>
            <a:off x="6963950" y="1275750"/>
            <a:ext cx="2111001" cy="180617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4"/>
          <p:cNvSpPr txBox="1"/>
          <p:nvPr/>
        </p:nvSpPr>
        <p:spPr>
          <a:xfrm>
            <a:off x="7139972" y="3253925"/>
            <a:ext cx="18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Chassis</a:t>
            </a:r>
            <a:endParaRPr/>
          </a:p>
        </p:txBody>
      </p:sp>
      <p:sp>
        <p:nvSpPr>
          <p:cNvPr id="89" name="Google Shape;89;p9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Chassis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Protection for and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Easy Access of Electronics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Relatively stable under violent crash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Roller on corners of chassis to prevent getting stuck in arena corners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U-bolts for Rescue Mechanism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Wire Management (tried using cable clips to </a:t>
            </a: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ameliorate)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Reduce Size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6100"/>
            <a:ext cx="4361249" cy="3194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Dart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 - Launcher</a:t>
            </a:r>
            <a:endParaRPr/>
          </a:p>
        </p:txBody>
      </p:sp>
      <p:sp>
        <p:nvSpPr>
          <p:cNvPr id="624" name="Google Shape;624;p46"/>
          <p:cNvSpPr txBox="1"/>
          <p:nvPr>
            <p:ph idx="1" type="body"/>
          </p:nvPr>
        </p:nvSpPr>
        <p:spPr>
          <a:xfrm>
            <a:off x="989175" y="1307850"/>
            <a:ext cx="6042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Dart Launcher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○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Capabilities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■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Pitch movement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■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Yaw rotation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■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Movement of Dart along linear path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■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Shooting Dart from flywheels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○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To be Improved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■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Testing of dart launcher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Char char="■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Speed of  all mechanisms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5" name="Google Shape;6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8822" y="1173425"/>
            <a:ext cx="3488348" cy="241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Design - Dart</a:t>
            </a:r>
            <a:endParaRPr/>
          </a:p>
        </p:txBody>
      </p:sp>
      <p:sp>
        <p:nvSpPr>
          <p:cNvPr id="631" name="Google Shape;631;p47"/>
          <p:cNvSpPr txBox="1"/>
          <p:nvPr>
            <p:ph idx="1" type="body"/>
          </p:nvPr>
        </p:nvSpPr>
        <p:spPr>
          <a:xfrm>
            <a:off x="1297500" y="1307850"/>
            <a:ext cx="3655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Dart 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Capabilities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Emit lazer light from tip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Fly with some accuracy to hit target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Testing of dart 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Aerodynamics of dart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Self Guidance features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2" name="Google Shape;6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953" y="1116150"/>
            <a:ext cx="3788806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8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Embedded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9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General - Remote Control</a:t>
            </a:r>
            <a:endParaRPr/>
          </a:p>
        </p:txBody>
      </p:sp>
      <p:pic>
        <p:nvPicPr>
          <p:cNvPr id="643" name="Google Shape;6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25" y="1001725"/>
            <a:ext cx="6954449" cy="39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0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General - </a:t>
            </a:r>
            <a:r>
              <a:rPr lang="en"/>
              <a:t>Remote Control</a:t>
            </a:r>
            <a:endParaRPr/>
          </a:p>
        </p:txBody>
      </p:sp>
      <p:pic>
        <p:nvPicPr>
          <p:cNvPr id="649" name="Google Shape;6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400" y="1022300"/>
            <a:ext cx="6417474" cy="393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1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General - Servo</a:t>
            </a:r>
            <a:endParaRPr/>
          </a:p>
        </p:txBody>
      </p:sp>
      <p:pic>
        <p:nvPicPr>
          <p:cNvPr id="655" name="Google Shape;6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75" y="998125"/>
            <a:ext cx="4195926" cy="39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650" y="2321850"/>
            <a:ext cx="3079700" cy="23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2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Infantry - BeyBlade Mode</a:t>
            </a:r>
            <a:endParaRPr/>
          </a:p>
        </p:txBody>
      </p:sp>
      <p:pic>
        <p:nvPicPr>
          <p:cNvPr id="662" name="Google Shape;6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50" y="1037025"/>
            <a:ext cx="8018501" cy="3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3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Drone - PID Tuning (Roll)</a:t>
            </a:r>
            <a:endParaRPr/>
          </a:p>
        </p:txBody>
      </p:sp>
      <p:pic>
        <p:nvPicPr>
          <p:cNvPr id="668" name="Google Shape;6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88" y="931000"/>
            <a:ext cx="7113427" cy="40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Drone - PID Tuning (Roll)</a:t>
            </a:r>
            <a:endParaRPr/>
          </a:p>
        </p:txBody>
      </p:sp>
      <p:pic>
        <p:nvPicPr>
          <p:cNvPr id="674" name="Google Shape;6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75" y="937700"/>
            <a:ext cx="7135848" cy="40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Suspension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96" name="Google Shape;96;p10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Suspension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Reduces Vibration during Movement (Especially in Front and Back Translational Movement)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Keeps Mecanum Wheels on Ground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Ease of Mounting to Chassis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Modularity (tried using press-fit nuts to reduce quantity of fasteners)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25" y="1172200"/>
            <a:ext cx="3414475" cy="306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5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Drone - PID Tuning (Yaw)</a:t>
            </a:r>
            <a:endParaRPr/>
          </a:p>
        </p:txBody>
      </p:sp>
      <p:pic>
        <p:nvPicPr>
          <p:cNvPr id="680" name="Google Shape;6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625" y="935900"/>
            <a:ext cx="7132752" cy="401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6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Drone - Sensor</a:t>
            </a:r>
            <a:endParaRPr/>
          </a:p>
        </p:txBody>
      </p:sp>
      <p:pic>
        <p:nvPicPr>
          <p:cNvPr id="686" name="Google Shape;6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888" y="943200"/>
            <a:ext cx="7150224" cy="402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7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Computer Vision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8"/>
          <p:cNvSpPr txBox="1"/>
          <p:nvPr>
            <p:ph type="title"/>
          </p:nvPr>
        </p:nvSpPr>
        <p:spPr>
          <a:xfrm>
            <a:off x="1052538" y="3824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Armor Plate Detection</a:t>
            </a:r>
            <a:endParaRPr/>
          </a:p>
        </p:txBody>
      </p:sp>
      <p:pic>
        <p:nvPicPr>
          <p:cNvPr id="697" name="Google Shape;6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50" y="1027900"/>
            <a:ext cx="6825475" cy="383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13" y="470925"/>
            <a:ext cx="7648176" cy="430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25" y="997500"/>
            <a:ext cx="5685852" cy="25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450" y="1951175"/>
            <a:ext cx="5679688" cy="255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Armor Plate Detection</a:t>
            </a:r>
            <a:r>
              <a:rPr lang="en"/>
              <a:t> Test</a:t>
            </a:r>
            <a:endParaRPr/>
          </a:p>
        </p:txBody>
      </p:sp>
      <p:pic>
        <p:nvPicPr>
          <p:cNvPr id="710" name="Google Shape;710;p60"/>
          <p:cNvPicPr preferRelativeResize="0"/>
          <p:nvPr/>
        </p:nvPicPr>
        <p:blipFill rotWithShape="1">
          <a:blip r:embed="rId5">
            <a:alphaModFix/>
          </a:blip>
          <a:srcRect b="0" l="19335" r="0" t="0"/>
          <a:stretch/>
        </p:blipFill>
        <p:spPr>
          <a:xfrm>
            <a:off x="1149600" y="2956238"/>
            <a:ext cx="1972950" cy="15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1"/>
          <p:cNvSpPr txBox="1"/>
          <p:nvPr>
            <p:ph type="title"/>
          </p:nvPr>
        </p:nvSpPr>
        <p:spPr>
          <a:xfrm>
            <a:off x="1052550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Supercapacitor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Supercapacitor Functionality</a:t>
            </a:r>
            <a:endParaRPr/>
          </a:p>
        </p:txBody>
      </p:sp>
      <p:sp>
        <p:nvSpPr>
          <p:cNvPr id="721" name="Google Shape;721;p62"/>
          <p:cNvSpPr txBox="1"/>
          <p:nvPr>
            <p:ph idx="1" type="body"/>
          </p:nvPr>
        </p:nvSpPr>
        <p:spPr>
          <a:xfrm>
            <a:off x="1297500" y="1095325"/>
            <a:ext cx="6042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Allow our ground robots to temporarily bypass the 80W drive motor power limit to achieve controlled bursts of speed as game situations demand it.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Charge capacitor banks using excess power from the Power Management Module(PMM)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Allow operators to monitor capacitor charge states using HUD displays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Relevant</a:t>
            </a:r>
            <a:r>
              <a:rPr b="1" lang="en" sz="1400"/>
              <a:t> Modules:</a:t>
            </a:r>
            <a:endParaRPr b="1" sz="14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Power Control Board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Supercapacitor Bank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Supercapacitor Power System</a:t>
            </a:r>
            <a:endParaRPr/>
          </a:p>
        </p:txBody>
      </p:sp>
      <p:pic>
        <p:nvPicPr>
          <p:cNvPr id="727" name="Google Shape;7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0" y="1151450"/>
            <a:ext cx="5649360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3"/>
          <p:cNvSpPr txBox="1"/>
          <p:nvPr/>
        </p:nvSpPr>
        <p:spPr>
          <a:xfrm>
            <a:off x="6416850" y="1143000"/>
            <a:ext cx="237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Generalized wiring diagram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Supercapacitor Power System</a:t>
            </a:r>
            <a:endParaRPr/>
          </a:p>
        </p:txBody>
      </p:sp>
      <p:pic>
        <p:nvPicPr>
          <p:cNvPr id="734" name="Google Shape;734;p64"/>
          <p:cNvPicPr preferRelativeResize="0"/>
          <p:nvPr/>
        </p:nvPicPr>
        <p:blipFill rotWithShape="1">
          <a:blip r:embed="rId3">
            <a:alphaModFix/>
          </a:blip>
          <a:srcRect b="0" l="0" r="6032" t="0"/>
          <a:stretch/>
        </p:blipFill>
        <p:spPr>
          <a:xfrm rot="-5400000">
            <a:off x="1220200" y="823974"/>
            <a:ext cx="3810801" cy="434460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64"/>
          <p:cNvSpPr txBox="1"/>
          <p:nvPr/>
        </p:nvSpPr>
        <p:spPr>
          <a:xfrm>
            <a:off x="5719000" y="1656350"/>
            <a:ext cx="2937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Super Capacitor bank board file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Includes passive charge balancing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Turret Base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Turret Base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Allows Rotation of Chassis Relative to Turret with Slip Ring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Ease of Access of Electronics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Reduced Moment of Inertia due to New Pitch Motor Position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Reduce number of fasteners (trying to include tapped holes in machined parts)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600" y="1104975"/>
            <a:ext cx="2475985" cy="35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Supercapacitor Power System</a:t>
            </a:r>
            <a:endParaRPr/>
          </a:p>
        </p:txBody>
      </p:sp>
      <p:sp>
        <p:nvSpPr>
          <p:cNvPr id="741" name="Google Shape;741;p65"/>
          <p:cNvSpPr txBox="1"/>
          <p:nvPr/>
        </p:nvSpPr>
        <p:spPr>
          <a:xfrm>
            <a:off x="6186225" y="1066800"/>
            <a:ext cx="2835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Control Board Schematic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Features: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Capacitor current control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Temperature sensing/lockout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Utilizes pre packaged modules: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Boost converter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Power Management 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2" name="Google Shape;7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25" y="1095950"/>
            <a:ext cx="5702974" cy="368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CAD Design - Turret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10" name="Google Shape;110;p12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Turret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Capability: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Holds Ammo and Shoots Projectiles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Protection of Electronics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Servo-Powered Lid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○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To be improved: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Wire Management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2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■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Reduce Jamming of Projectiles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13250"/>
            <a:ext cx="4361250" cy="2975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Dimensions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17" name="Google Shape;117;p13"/>
          <p:cNvSpPr txBox="1"/>
          <p:nvPr>
            <p:ph idx="1" type="body"/>
          </p:nvPr>
        </p:nvSpPr>
        <p:spPr>
          <a:xfrm>
            <a:off x="379050" y="921475"/>
            <a:ext cx="40989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(L,W,H): (599.72, 499.88, 518.15) mm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225" y="1811187"/>
            <a:ext cx="2701312" cy="23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75" y="1811163"/>
            <a:ext cx="3075876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4850" y="1925749"/>
            <a:ext cx="2932076" cy="1923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 txBox="1"/>
          <p:nvPr>
            <p:ph type="title"/>
          </p:nvPr>
        </p:nvSpPr>
        <p:spPr>
          <a:xfrm>
            <a:off x="756775" y="399150"/>
            <a:ext cx="7508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Manufacturing </a:t>
            </a:r>
            <a:r>
              <a:rPr lang="en"/>
              <a:t>Showcase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676881" y="4266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Drawing for Milling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0" y="998175"/>
            <a:ext cx="4221650" cy="32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/>
        </p:nvSpPr>
        <p:spPr>
          <a:xfrm>
            <a:off x="5194169" y="4266375"/>
            <a:ext cx="33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Program for CNC Milling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750" y="1465650"/>
            <a:ext cx="4194520" cy="26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000000"/>
      </a:lt1>
      <a:dk2>
        <a:srgbClr val="666666"/>
      </a:dk2>
      <a:lt2>
        <a:srgbClr val="FF0000"/>
      </a:lt2>
      <a:accent1>
        <a:srgbClr val="000000"/>
      </a:accent1>
      <a:accent2>
        <a:srgbClr val="EECE1A"/>
      </a:accent2>
      <a:accent3>
        <a:srgbClr val="434343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